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66" r:id="rId5"/>
    <p:sldId id="257" r:id="rId6"/>
    <p:sldId id="258" r:id="rId7"/>
    <p:sldId id="263" r:id="rId8"/>
    <p:sldId id="264" r:id="rId9"/>
    <p:sldId id="260" r:id="rId10"/>
    <p:sldId id="271" r:id="rId11"/>
    <p:sldId id="272" r:id="rId12"/>
    <p:sldId id="273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2D0"/>
    <a:srgbClr val="D00254"/>
    <a:srgbClr val="5D5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72040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0"/>
            <a:ext cx="12087860" cy="7162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03363"/>
            <a:ext cx="9144000" cy="2387600"/>
          </a:xfrm>
        </p:spPr>
        <p:txBody>
          <a:bodyPr/>
          <a:p>
            <a:r>
              <a:rPr lang="en-US" altLang="zh-CN" sz="11500" b="1">
                <a:solidFill>
                  <a:srgbClr val="1102D0"/>
                </a:solidFill>
              </a:rPr>
              <a:t>U8 Writing</a:t>
            </a:r>
            <a:r>
              <a:rPr lang="en-US" altLang="zh-CN" sz="11500" b="1">
                <a:solidFill>
                  <a:srgbClr val="002060"/>
                </a:solidFill>
              </a:rPr>
              <a:t> </a:t>
            </a:r>
            <a:endParaRPr lang="en-US" altLang="zh-CN" sz="11500" b="1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5940" y="4271963"/>
            <a:ext cx="9144000" cy="1655762"/>
          </a:xfrm>
        </p:spPr>
        <p:txBody>
          <a:bodyPr/>
          <a:p>
            <a:r>
              <a:rPr lang="en-US" altLang="zh-CN" sz="5400" b="1">
                <a:solidFill>
                  <a:srgbClr val="002060"/>
                </a:solidFill>
                <a:sym typeface="+mn-ea"/>
              </a:rPr>
              <a:t>               </a:t>
            </a:r>
            <a:r>
              <a:rPr lang="en-US" altLang="zh-CN" sz="5400" b="1">
                <a:solidFill>
                  <a:srgbClr val="FFFF00"/>
                </a:solidFill>
                <a:sym typeface="+mn-ea"/>
              </a:rPr>
              <a:t> </a:t>
            </a:r>
            <a:r>
              <a:rPr lang="en-US" altLang="zh-CN" sz="7200" b="1">
                <a:solidFill>
                  <a:srgbClr val="1102D0"/>
                </a:solidFill>
                <a:sym typeface="+mn-ea"/>
              </a:rPr>
              <a:t>A food recipe</a:t>
            </a:r>
            <a:endParaRPr lang="en-US" altLang="zh-CN" sz="7200" b="1">
              <a:solidFill>
                <a:srgbClr val="1102D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pt3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22785" cy="6743700"/>
          </a:xfrm>
          <a:prstGeom prst="rect">
            <a:avLst/>
          </a:prstGeom>
        </p:spPr>
      </p:pic>
      <p:graphicFrame>
        <p:nvGraphicFramePr>
          <p:cNvPr id="0" name="内容占位符 -1"/>
          <p:cNvGraphicFramePr/>
          <p:nvPr>
            <p:ph idx="1"/>
            <p:custDataLst>
              <p:tags r:id="rId2"/>
            </p:custDataLst>
          </p:nvPr>
        </p:nvGraphicFramePr>
        <p:xfrm>
          <a:off x="2623820" y="2292350"/>
          <a:ext cx="792353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230"/>
                <a:gridCol w="785495"/>
                <a:gridCol w="1352550"/>
                <a:gridCol w="4707255"/>
              </a:tblGrid>
              <a:tr h="4572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仿宋" panose="02010609060101010101" charset="-122"/>
                          <a:cs typeface="仿宋" panose="02010609060101010101" charset="-122"/>
                        </a:rPr>
                        <a:t>分  段</a:t>
                      </a:r>
                      <a:endParaRPr lang="zh-CN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提纲要点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参考句型</a:t>
                      </a:r>
                      <a:endParaRPr lang="zh-CN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第一部分</a:t>
                      </a:r>
                      <a:endParaRPr lang="zh-CN" alt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仿宋" panose="02010609060101010101" charset="-122"/>
                          <a:cs typeface="仿宋" panose="02010609060101010101" charset="-122"/>
                        </a:rPr>
                        <a:t>开篇点题，介绍要分享的美食。</a:t>
                      </a:r>
                      <a:endParaRPr lang="zh-CN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 I want to introduce a dish called...    It’s very good.Now let me show it to you all.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4"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第二部分</a:t>
                      </a:r>
                      <a:endParaRPr lang="zh-CN" alt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具体介绍美食制作过程</a:t>
                      </a:r>
                      <a:endParaRPr lang="zh-CN" alt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 font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第三部分</a:t>
                      </a:r>
                      <a:endParaRPr lang="zh-CN" alt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总结全文</a:t>
                      </a:r>
                      <a:endParaRPr lang="zh-CN" alt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can enjoy it soon.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1275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7" name="文本框 1"/>
          <p:cNvSpPr txBox="1"/>
          <p:nvPr/>
        </p:nvSpPr>
        <p:spPr>
          <a:xfrm>
            <a:off x="2306638" y="1273175"/>
            <a:ext cx="7578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第一步：审题： 人称________________     时态________________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11" name="文本框 2"/>
          <p:cNvSpPr txBox="1"/>
          <p:nvPr/>
        </p:nvSpPr>
        <p:spPr>
          <a:xfrm>
            <a:off x="2359025" y="1641475"/>
            <a:ext cx="7578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第二步：列提纲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pt3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22785" cy="6743700"/>
          </a:xfrm>
          <a:prstGeom prst="rect">
            <a:avLst/>
          </a:prstGeom>
        </p:spPr>
      </p:pic>
      <p:sp>
        <p:nvSpPr>
          <p:cNvPr id="2" name="内容占位符 1"/>
          <p:cNvSpPr/>
          <p:nvPr>
            <p:ph idx="1"/>
          </p:nvPr>
        </p:nvSpPr>
        <p:spPr>
          <a:xfrm>
            <a:off x="2075815" y="555625"/>
            <a:ext cx="10046970" cy="61880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p>
            <a:pPr algn="ctr"/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How to Make a Fruit Salad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Today I want to introduce a dish called fruit salad.  It’s very good.Now let me show it to you all.</a:t>
            </a:r>
            <a:endParaRPr lang="en-US" altLang="zh-CN" sz="32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,We need an apple, a pear, 20 grapes, an  orange and two bananas.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First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 wash the apple, pear and grapes,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Next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 peel the orange and bananas. Cut the fruit except grapes into small  pieces and put them on a plate.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Then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 add some  salad cream, a little sugar and salt. Mix and stir them.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Finally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 put the grapes around the plate to make the salad look nicer.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Now the fruit salad is ready. You can enjoy it soon.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01b9b50915f3dcf6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1280" y="6350"/>
            <a:ext cx="11242040" cy="6845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5280" y="2280285"/>
            <a:ext cx="5486400" cy="1325880"/>
          </a:xfrm>
        </p:spPr>
        <p:txBody>
          <a:bodyPr>
            <a:normAutofit fontScale="90000"/>
          </a:bodyPr>
          <a:p>
            <a:r>
              <a:rPr lang="en-US" altLang="zh-CN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for listening.</a:t>
            </a:r>
            <a:endParaRPr lang="en-US" altLang="zh-CN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椭圆 75777"/>
          <p:cNvSpPr/>
          <p:nvPr/>
        </p:nvSpPr>
        <p:spPr>
          <a:xfrm>
            <a:off x="1981200" y="382588"/>
            <a:ext cx="533400" cy="504825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300" b="1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3b</a:t>
            </a:r>
            <a:endParaRPr lang="en-US" altLang="zh-CN" sz="3300" b="1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0" name="文本框 75778"/>
          <p:cNvSpPr txBox="1"/>
          <p:nvPr/>
        </p:nvSpPr>
        <p:spPr>
          <a:xfrm>
            <a:off x="2743200" y="304800"/>
            <a:ext cx="75438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Think of a favorite food in one place.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5781" name="矩形 75780"/>
          <p:cNvSpPr/>
          <p:nvPr/>
        </p:nvSpPr>
        <p:spPr>
          <a:xfrm>
            <a:off x="2159635" y="3729038"/>
            <a:ext cx="292608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en-US" altLang="zh-CN" sz="3200" b="1">
                <a:latin typeface="Arial Narrow" panose="020B0606020202030204" pitchFamily="34" charset="0"/>
                <a:ea typeface="宋体" panose="02010600030101010101" pitchFamily="2" charset="-122"/>
              </a:rPr>
              <a:t>Big plate chicken </a:t>
            </a:r>
            <a:endParaRPr lang="en-US" altLang="zh-CN" sz="3200" b="1" dirty="0">
              <a:solidFill>
                <a:srgbClr val="3333FF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3333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新疆大盘鸡 </a:t>
            </a:r>
            <a:endParaRPr lang="zh-CN" altLang="en-US" sz="3200" b="1" dirty="0">
              <a:solidFill>
                <a:srgbClr val="3333FF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75782" name="图片 75781" descr="U9322P1474DT201303111343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445" y="1600200"/>
            <a:ext cx="3754755" cy="213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4" name="内容占位符 5" descr="9812742011145438_7.gif"/>
          <p:cNvPicPr>
            <a:picLocks noChangeAspect="1"/>
          </p:cNvPicPr>
          <p:nvPr/>
        </p:nvPicPr>
        <p:blipFill>
          <a:blip r:embed="rId2"/>
          <a:srcRect l="8897" t="16626" r="14365" b="6892"/>
          <a:stretch>
            <a:fillRect/>
          </a:stretch>
        </p:blipFill>
        <p:spPr>
          <a:xfrm>
            <a:off x="5943600" y="1600200"/>
            <a:ext cx="3918585" cy="203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5" name="矩形 75784"/>
          <p:cNvSpPr/>
          <p:nvPr/>
        </p:nvSpPr>
        <p:spPr>
          <a:xfrm>
            <a:off x="5714524" y="3576638"/>
            <a:ext cx="322199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en-US" altLang="zh-CN" sz="3200" b="1">
                <a:latin typeface="Arial Narrow" panose="020B0606020202030204" pitchFamily="34" charset="0"/>
                <a:ea typeface="宋体" panose="02010600030101010101" pitchFamily="2" charset="-122"/>
              </a:rPr>
              <a:t>Beijing Roast Duck</a:t>
            </a:r>
            <a:endParaRPr lang="en-US" altLang="zh-CN" sz="3200" b="1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3333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北京烤鸭</a:t>
            </a:r>
            <a:r>
              <a:rPr lang="zh-CN" altLang="en-US" sz="3200" b="1" dirty="0"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75786" name="图片 75785" descr="36646"/>
          <p:cNvPicPr>
            <a:picLocks noChangeAspect="1"/>
          </p:cNvPicPr>
          <p:nvPr/>
        </p:nvPicPr>
        <p:blipFill>
          <a:blip r:embed="rId3"/>
          <a:srcRect r="-1417" b="7926"/>
          <a:stretch>
            <a:fillRect/>
          </a:stretch>
        </p:blipFill>
        <p:spPr>
          <a:xfrm>
            <a:off x="7543800" y="4638675"/>
            <a:ext cx="3681730" cy="2043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7" name="矩形 75786"/>
          <p:cNvSpPr/>
          <p:nvPr/>
        </p:nvSpPr>
        <p:spPr>
          <a:xfrm>
            <a:off x="2007235" y="5146676"/>
            <a:ext cx="540893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en-US" altLang="zh-CN" sz="3200" b="1">
                <a:latin typeface="Arial Narrow" panose="020B0606020202030204" pitchFamily="34" charset="0"/>
                <a:ea typeface="宋体" panose="02010600030101010101" pitchFamily="2" charset="-122"/>
              </a:rPr>
              <a:t>Pita Bread Soaked in Lamb Soup</a:t>
            </a:r>
            <a:endParaRPr lang="en-US" altLang="zh-CN" sz="3200" b="1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3333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羊肉泡馍</a:t>
            </a:r>
            <a:r>
              <a:rPr lang="zh-CN" altLang="en-US" sz="3200" b="1" dirty="0"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5" grpId="0"/>
      <p:bldP spid="757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内容占位符 3" descr="396008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948690" y="381000"/>
            <a:ext cx="3719195" cy="2362200"/>
          </a:xfrm>
        </p:spPr>
      </p:pic>
      <p:pic>
        <p:nvPicPr>
          <p:cNvPr id="18434" name="图片 4" descr="b0408230efa05283a8018e7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3200400" cy="240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矩形 44036"/>
          <p:cNvSpPr/>
          <p:nvPr/>
        </p:nvSpPr>
        <p:spPr>
          <a:xfrm>
            <a:off x="8132763" y="1138238"/>
            <a:ext cx="253682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en-US" altLang="zh-CN" sz="3200" b="1">
                <a:latin typeface="Arial Narrow" panose="020B0606020202030204" pitchFamily="34" charset="0"/>
                <a:ea typeface="宋体" panose="02010600030101010101" pitchFamily="2" charset="-122"/>
              </a:rPr>
              <a:t>Sliced noodles</a:t>
            </a:r>
            <a:endParaRPr lang="en-US" altLang="zh-CN" sz="3200" b="1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3333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山西刀削面</a:t>
            </a:r>
            <a:endParaRPr lang="zh-CN" altLang="en-US" sz="32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44038" name="图片 44037" descr="W020131010389161151742"/>
          <p:cNvPicPr>
            <a:picLocks noChangeAspect="1"/>
          </p:cNvPicPr>
          <p:nvPr/>
        </p:nvPicPr>
        <p:blipFill>
          <a:blip r:embed="rId3"/>
          <a:srcRect r="3773" b="8667"/>
          <a:stretch>
            <a:fillRect/>
          </a:stretch>
        </p:blipFill>
        <p:spPr>
          <a:xfrm rot="-366497">
            <a:off x="1816735" y="3505835"/>
            <a:ext cx="3886200" cy="244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9" name="文本框 44038"/>
          <p:cNvSpPr txBox="1"/>
          <p:nvPr/>
        </p:nvSpPr>
        <p:spPr>
          <a:xfrm>
            <a:off x="6019800" y="4495800"/>
            <a:ext cx="43434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err="1">
                <a:latin typeface="Times New Roman" panose="02020603050405020304" pitchFamily="18" charset="0"/>
                <a:ea typeface="宋体" panose="02010600030101010101" pitchFamily="2" charset="-122"/>
              </a:rPr>
              <a:t>Goubuli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buns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天津狗不理包子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pt3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-1270"/>
            <a:ext cx="12028805" cy="685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75155" y="204470"/>
            <a:ext cx="622554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Enjoy a story.</a:t>
            </a:r>
            <a:endParaRPr lang="en-US" altLang="zh-CN" sz="6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图片 5" descr="kQhp-fyqnici886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565" y="1219200"/>
            <a:ext cx="8046720" cy="5286375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65" y="1219200"/>
            <a:ext cx="8046085" cy="5286375"/>
          </a:xfrm>
          <a:prstGeom prst="rect">
            <a:avLst/>
          </a:prstGeom>
        </p:spPr>
      </p:pic>
      <p:pic>
        <p:nvPicPr>
          <p:cNvPr id="8" name="图片 7" descr="88673295361501125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420" y="1219200"/>
            <a:ext cx="8571230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3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13970"/>
            <a:ext cx="11951335" cy="67824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3255" y="365125"/>
            <a:ext cx="9531985" cy="1325880"/>
          </a:xfrm>
        </p:spPr>
        <p:txBody>
          <a:bodyPr>
            <a:noAutofit/>
          </a:bodyPr>
          <a:p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2D0"/>
                </a:solidFill>
                <a:effectLst/>
              </a:rPr>
              <a:t>Do you know the ingredients to make Yunnan Rice noodles? 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1102D0"/>
              </a:solidFill>
              <a:effectLst/>
            </a:endParaRPr>
          </a:p>
        </p:txBody>
      </p:sp>
      <p:pic>
        <p:nvPicPr>
          <p:cNvPr id="4" name="内容占位符 3" descr="t01815b211ddf9f25d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885" y="1924050"/>
            <a:ext cx="8454390" cy="43681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77490" y="472440"/>
            <a:ext cx="86677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2D0"/>
                </a:solidFill>
                <a:effectLst/>
              </a:rPr>
              <a:t>Do you know how to make it?</a:t>
            </a:r>
            <a:endParaRPr lang="en-US" altLang="zh-CN" sz="4800">
              <a:ln w="22225">
                <a:solidFill>
                  <a:schemeClr val="accent2"/>
                </a:solidFill>
                <a:prstDash val="solid"/>
              </a:ln>
              <a:solidFill>
                <a:srgbClr val="1102D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椭圆 10243"/>
          <p:cNvSpPr/>
          <p:nvPr/>
        </p:nvSpPr>
        <p:spPr>
          <a:xfrm>
            <a:off x="1981200" y="1449388"/>
            <a:ext cx="533400" cy="504825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300" b="1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2" charset="-122"/>
              </a:rPr>
              <a:t>3a</a:t>
            </a:r>
            <a:endParaRPr lang="en-US" altLang="zh-CN" sz="3300" b="1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11266" name="文本框 10244"/>
          <p:cNvSpPr txBox="1"/>
          <p:nvPr/>
        </p:nvSpPr>
        <p:spPr>
          <a:xfrm>
            <a:off x="2743200" y="1371600"/>
            <a:ext cx="75438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Read the recipe below and fill in the blanks with the words in the box.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7" name="文本框 10246"/>
          <p:cNvSpPr txBox="1"/>
          <p:nvPr/>
        </p:nvSpPr>
        <p:spPr>
          <a:xfrm>
            <a:off x="2895600" y="3343275"/>
            <a:ext cx="6477000" cy="119888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cook     next    wash     finally  have     enjoy     first      cut</a:t>
            </a:r>
            <a:endParaRPr lang="en-US" altLang="zh-CN" sz="3600" b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65539"/>
          <p:cNvPicPr>
            <a:picLocks noChangeAspect="1"/>
          </p:cNvPicPr>
          <p:nvPr/>
        </p:nvPicPr>
        <p:blipFill>
          <a:blip r:embed="rId1"/>
          <a:srcRect l="3334" t="2632" r="3223" b="2164"/>
          <a:stretch>
            <a:fillRect/>
          </a:stretch>
        </p:blipFill>
        <p:spPr>
          <a:xfrm>
            <a:off x="716280" y="0"/>
            <a:ext cx="1026858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1" name="文本框 65540"/>
          <p:cNvSpPr txBox="1"/>
          <p:nvPr/>
        </p:nvSpPr>
        <p:spPr>
          <a:xfrm>
            <a:off x="4954270" y="1784350"/>
            <a:ext cx="1524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2" name="文本框 65541"/>
          <p:cNvSpPr txBox="1"/>
          <p:nvPr/>
        </p:nvSpPr>
        <p:spPr>
          <a:xfrm>
            <a:off x="8229600" y="2787650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First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3" name="文本框 65542"/>
          <p:cNvSpPr txBox="1"/>
          <p:nvPr/>
        </p:nvSpPr>
        <p:spPr>
          <a:xfrm>
            <a:off x="1503045" y="3321050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wash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4" name="文本框 65543"/>
          <p:cNvSpPr txBox="1"/>
          <p:nvPr/>
        </p:nvSpPr>
        <p:spPr>
          <a:xfrm>
            <a:off x="6324600" y="3397250"/>
            <a:ext cx="14478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5" name="文本框 65544"/>
          <p:cNvSpPr txBox="1"/>
          <p:nvPr/>
        </p:nvSpPr>
        <p:spPr>
          <a:xfrm>
            <a:off x="8001000" y="3321050"/>
            <a:ext cx="10668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cut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6" name="文本框 65545"/>
          <p:cNvSpPr txBox="1"/>
          <p:nvPr/>
        </p:nvSpPr>
        <p:spPr>
          <a:xfrm>
            <a:off x="4677410" y="4340860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cook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7" name="文本框 65546"/>
          <p:cNvSpPr txBox="1"/>
          <p:nvPr/>
        </p:nvSpPr>
        <p:spPr>
          <a:xfrm>
            <a:off x="8001000" y="4986020"/>
            <a:ext cx="17526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Finally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8" name="文本框 65547"/>
          <p:cNvSpPr txBox="1"/>
          <p:nvPr/>
        </p:nvSpPr>
        <p:spPr>
          <a:xfrm>
            <a:off x="4267200" y="5911850"/>
            <a:ext cx="1524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enjoy</a:t>
            </a:r>
            <a:endParaRPr lang="en-US" altLang="zh-CN" sz="36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303645" y="1409700"/>
            <a:ext cx="174625" cy="553720"/>
          </a:xfrm>
          <a:custGeom>
            <a:avLst/>
            <a:gdLst>
              <a:gd name="connisteX0" fmla="*/ 174625 w 174625"/>
              <a:gd name="connsiteY0" fmla="*/ 0 h 553720"/>
              <a:gd name="connisteX1" fmla="*/ 142875 w 174625"/>
              <a:gd name="connsiteY1" fmla="*/ 78740 h 553720"/>
              <a:gd name="connisteX2" fmla="*/ 127000 w 174625"/>
              <a:gd name="connsiteY2" fmla="*/ 158115 h 553720"/>
              <a:gd name="connisteX3" fmla="*/ 95250 w 174625"/>
              <a:gd name="connsiteY3" fmla="*/ 237490 h 553720"/>
              <a:gd name="connisteX4" fmla="*/ 79375 w 174625"/>
              <a:gd name="connsiteY4" fmla="*/ 316230 h 553720"/>
              <a:gd name="connisteX5" fmla="*/ 47625 w 174625"/>
              <a:gd name="connsiteY5" fmla="*/ 395605 h 553720"/>
              <a:gd name="connisteX6" fmla="*/ 15875 w 174625"/>
              <a:gd name="connsiteY6" fmla="*/ 474980 h 553720"/>
              <a:gd name="connisteX7" fmla="*/ 0 w 174625"/>
              <a:gd name="connsiteY7" fmla="*/ 553720 h 553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74625" h="553720">
                <a:moveTo>
                  <a:pt x="174625" y="0"/>
                </a:moveTo>
                <a:cubicBezTo>
                  <a:pt x="168275" y="13970"/>
                  <a:pt x="152400" y="46990"/>
                  <a:pt x="142875" y="78740"/>
                </a:cubicBezTo>
                <a:cubicBezTo>
                  <a:pt x="133350" y="110490"/>
                  <a:pt x="136525" y="126365"/>
                  <a:pt x="127000" y="158115"/>
                </a:cubicBezTo>
                <a:cubicBezTo>
                  <a:pt x="117475" y="189865"/>
                  <a:pt x="104775" y="205740"/>
                  <a:pt x="95250" y="237490"/>
                </a:cubicBezTo>
                <a:cubicBezTo>
                  <a:pt x="85725" y="269240"/>
                  <a:pt x="88900" y="284480"/>
                  <a:pt x="79375" y="316230"/>
                </a:cubicBezTo>
                <a:cubicBezTo>
                  <a:pt x="69850" y="347980"/>
                  <a:pt x="60325" y="363855"/>
                  <a:pt x="47625" y="395605"/>
                </a:cubicBezTo>
                <a:cubicBezTo>
                  <a:pt x="34925" y="427355"/>
                  <a:pt x="25400" y="443230"/>
                  <a:pt x="15875" y="474980"/>
                </a:cubicBezTo>
                <a:cubicBezTo>
                  <a:pt x="6350" y="506730"/>
                  <a:pt x="2540" y="539750"/>
                  <a:pt x="0" y="55372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8001000" y="2879090"/>
            <a:ext cx="174625" cy="553720"/>
          </a:xfrm>
          <a:custGeom>
            <a:avLst/>
            <a:gdLst>
              <a:gd name="connisteX0" fmla="*/ 174625 w 174625"/>
              <a:gd name="connsiteY0" fmla="*/ 0 h 553720"/>
              <a:gd name="connisteX1" fmla="*/ 142875 w 174625"/>
              <a:gd name="connsiteY1" fmla="*/ 78740 h 553720"/>
              <a:gd name="connisteX2" fmla="*/ 127000 w 174625"/>
              <a:gd name="connsiteY2" fmla="*/ 158115 h 553720"/>
              <a:gd name="connisteX3" fmla="*/ 95250 w 174625"/>
              <a:gd name="connsiteY3" fmla="*/ 237490 h 553720"/>
              <a:gd name="connisteX4" fmla="*/ 79375 w 174625"/>
              <a:gd name="connsiteY4" fmla="*/ 316230 h 553720"/>
              <a:gd name="connisteX5" fmla="*/ 47625 w 174625"/>
              <a:gd name="connsiteY5" fmla="*/ 395605 h 553720"/>
              <a:gd name="connisteX6" fmla="*/ 15875 w 174625"/>
              <a:gd name="connsiteY6" fmla="*/ 474980 h 553720"/>
              <a:gd name="connisteX7" fmla="*/ 0 w 174625"/>
              <a:gd name="connsiteY7" fmla="*/ 553720 h 553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74625" h="553720">
                <a:moveTo>
                  <a:pt x="174625" y="0"/>
                </a:moveTo>
                <a:cubicBezTo>
                  <a:pt x="168275" y="13970"/>
                  <a:pt x="152400" y="46990"/>
                  <a:pt x="142875" y="78740"/>
                </a:cubicBezTo>
                <a:cubicBezTo>
                  <a:pt x="133350" y="110490"/>
                  <a:pt x="136525" y="126365"/>
                  <a:pt x="127000" y="158115"/>
                </a:cubicBezTo>
                <a:cubicBezTo>
                  <a:pt x="117475" y="189865"/>
                  <a:pt x="104775" y="205740"/>
                  <a:pt x="95250" y="237490"/>
                </a:cubicBezTo>
                <a:cubicBezTo>
                  <a:pt x="85725" y="269240"/>
                  <a:pt x="88900" y="284480"/>
                  <a:pt x="79375" y="316230"/>
                </a:cubicBezTo>
                <a:cubicBezTo>
                  <a:pt x="69850" y="347980"/>
                  <a:pt x="60325" y="363855"/>
                  <a:pt x="47625" y="395605"/>
                </a:cubicBezTo>
                <a:cubicBezTo>
                  <a:pt x="34925" y="427355"/>
                  <a:pt x="25400" y="443230"/>
                  <a:pt x="15875" y="474980"/>
                </a:cubicBezTo>
                <a:cubicBezTo>
                  <a:pt x="6350" y="506730"/>
                  <a:pt x="2540" y="539750"/>
                  <a:pt x="0" y="55372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7772400" y="5631180"/>
            <a:ext cx="174625" cy="553720"/>
          </a:xfrm>
          <a:custGeom>
            <a:avLst/>
            <a:gdLst>
              <a:gd name="connisteX0" fmla="*/ 174625 w 174625"/>
              <a:gd name="connsiteY0" fmla="*/ 0 h 553720"/>
              <a:gd name="connisteX1" fmla="*/ 142875 w 174625"/>
              <a:gd name="connsiteY1" fmla="*/ 78740 h 553720"/>
              <a:gd name="connisteX2" fmla="*/ 127000 w 174625"/>
              <a:gd name="connsiteY2" fmla="*/ 158115 h 553720"/>
              <a:gd name="connisteX3" fmla="*/ 95250 w 174625"/>
              <a:gd name="connsiteY3" fmla="*/ 237490 h 553720"/>
              <a:gd name="connisteX4" fmla="*/ 79375 w 174625"/>
              <a:gd name="connsiteY4" fmla="*/ 316230 h 553720"/>
              <a:gd name="connisteX5" fmla="*/ 47625 w 174625"/>
              <a:gd name="connsiteY5" fmla="*/ 395605 h 553720"/>
              <a:gd name="connisteX6" fmla="*/ 15875 w 174625"/>
              <a:gd name="connsiteY6" fmla="*/ 474980 h 553720"/>
              <a:gd name="connisteX7" fmla="*/ 0 w 174625"/>
              <a:gd name="connsiteY7" fmla="*/ 553720 h 5537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74625" h="553720">
                <a:moveTo>
                  <a:pt x="174625" y="0"/>
                </a:moveTo>
                <a:cubicBezTo>
                  <a:pt x="168275" y="13970"/>
                  <a:pt x="152400" y="46990"/>
                  <a:pt x="142875" y="78740"/>
                </a:cubicBezTo>
                <a:cubicBezTo>
                  <a:pt x="133350" y="110490"/>
                  <a:pt x="136525" y="126365"/>
                  <a:pt x="127000" y="158115"/>
                </a:cubicBezTo>
                <a:cubicBezTo>
                  <a:pt x="117475" y="189865"/>
                  <a:pt x="104775" y="205740"/>
                  <a:pt x="95250" y="237490"/>
                </a:cubicBezTo>
                <a:cubicBezTo>
                  <a:pt x="85725" y="269240"/>
                  <a:pt x="88900" y="284480"/>
                  <a:pt x="79375" y="316230"/>
                </a:cubicBezTo>
                <a:cubicBezTo>
                  <a:pt x="69850" y="347980"/>
                  <a:pt x="60325" y="363855"/>
                  <a:pt x="47625" y="395605"/>
                </a:cubicBezTo>
                <a:cubicBezTo>
                  <a:pt x="34925" y="427355"/>
                  <a:pt x="25400" y="443230"/>
                  <a:pt x="15875" y="474980"/>
                </a:cubicBezTo>
                <a:cubicBezTo>
                  <a:pt x="6350" y="506730"/>
                  <a:pt x="2540" y="539750"/>
                  <a:pt x="0" y="55372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158240" y="203200"/>
            <a:ext cx="3263265" cy="1206500"/>
            <a:chOff x="1824" y="320"/>
            <a:chExt cx="5139" cy="1900"/>
          </a:xfrm>
        </p:grpSpPr>
        <p:sp>
          <p:nvSpPr>
            <p:cNvPr id="5" name="文本框 4"/>
            <p:cNvSpPr txBox="1"/>
            <p:nvPr/>
          </p:nvSpPr>
          <p:spPr>
            <a:xfrm>
              <a:off x="1824" y="320"/>
              <a:ext cx="2178" cy="9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sz="3200" b="1"/>
                <a:t>  what</a:t>
              </a:r>
              <a:endParaRPr lang="en-US" altLang="zh-CN" sz="3200" b="1"/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 flipV="1">
              <a:off x="4355" y="1182"/>
              <a:ext cx="2609" cy="10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7182485" y="1409700"/>
            <a:ext cx="3147060" cy="1314450"/>
            <a:chOff x="11311" y="2220"/>
            <a:chExt cx="4956" cy="2070"/>
          </a:xfrm>
        </p:grpSpPr>
        <p:sp>
          <p:nvSpPr>
            <p:cNvPr id="6" name="文本框 5"/>
            <p:cNvSpPr txBox="1"/>
            <p:nvPr/>
          </p:nvSpPr>
          <p:spPr>
            <a:xfrm>
              <a:off x="12599" y="2220"/>
              <a:ext cx="3668" cy="9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 sz="3200" b="1"/>
                <a:t> ingredients</a:t>
              </a:r>
              <a:endParaRPr lang="en-US" altLang="zh-CN" sz="3200" b="1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11311" y="3092"/>
              <a:ext cx="1649" cy="11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7864475" y="3321050"/>
            <a:ext cx="3376295" cy="1272540"/>
            <a:chOff x="12385" y="5230"/>
            <a:chExt cx="5317" cy="2004"/>
          </a:xfrm>
        </p:grpSpPr>
        <p:sp>
          <p:nvSpPr>
            <p:cNvPr id="7" name="文本框 6"/>
            <p:cNvSpPr txBox="1"/>
            <p:nvPr/>
          </p:nvSpPr>
          <p:spPr>
            <a:xfrm>
              <a:off x="15524" y="5230"/>
              <a:ext cx="2178" cy="9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sz="3200" b="1"/>
                <a:t>  how</a:t>
              </a:r>
              <a:endParaRPr lang="en-US" altLang="zh-CN" sz="3200" b="1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12385" y="6222"/>
              <a:ext cx="3040" cy="1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65547" grpId="0"/>
      <p:bldP spid="65548" grpId="0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ppt3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" y="635"/>
            <a:ext cx="11891645" cy="6659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955" y="318770"/>
            <a:ext cx="9611995" cy="1325880"/>
          </a:xfrm>
        </p:spPr>
        <p:txBody>
          <a:bodyPr>
            <a:noAutofit/>
          </a:bodyPr>
          <a:p>
            <a:r>
              <a:rPr lang="en-US" altLang="zh-CN" b="1">
                <a:solidFill>
                  <a:srgbClr val="1102D0"/>
                </a:solidFill>
              </a:rPr>
              <a:t>So what's your favourite food? What are the ingredients and how to make them?</a:t>
            </a:r>
            <a:endParaRPr lang="en-US" altLang="zh-CN" b="1">
              <a:solidFill>
                <a:srgbClr val="1102D0"/>
              </a:solidFill>
            </a:endParaRPr>
          </a:p>
        </p:txBody>
      </p:sp>
      <p:pic>
        <p:nvPicPr>
          <p:cNvPr id="4" name="内容占位符 3" descr="t017d6d719e7a380d0b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010" y="1977390"/>
            <a:ext cx="2315845" cy="2834640"/>
          </a:xfrm>
          <a:prstGeom prst="rect">
            <a:avLst/>
          </a:prstGeom>
        </p:spPr>
      </p:pic>
      <p:pic>
        <p:nvPicPr>
          <p:cNvPr id="5" name="图片 4" descr="IMG_20181207_164939"/>
          <p:cNvPicPr>
            <a:picLocks noChangeAspect="1"/>
          </p:cNvPicPr>
          <p:nvPr/>
        </p:nvPicPr>
        <p:blipFill>
          <a:blip r:embed="rId3"/>
          <a:srcRect r="2146" b="10117"/>
          <a:stretch>
            <a:fillRect/>
          </a:stretch>
        </p:blipFill>
        <p:spPr>
          <a:xfrm>
            <a:off x="5754370" y="1870075"/>
            <a:ext cx="2605405" cy="2816225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650" y="1815465"/>
            <a:ext cx="2533015" cy="29965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47010" y="5139690"/>
            <a:ext cx="17030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1102D0"/>
                </a:solidFill>
              </a:rPr>
              <a:t>Russian soup in Russia</a:t>
            </a:r>
            <a:endParaRPr lang="en-US" altLang="zh-CN" sz="3200" b="1">
              <a:solidFill>
                <a:srgbClr val="1102D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54370" y="5276850"/>
            <a:ext cx="27863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102D0"/>
                </a:solidFill>
              </a:rPr>
              <a:t>Sandwiches that are popular around the world</a:t>
            </a:r>
            <a:endParaRPr lang="en-US" altLang="zh-CN" sz="2800" b="1">
              <a:solidFill>
                <a:srgbClr val="1102D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6425" y="5139055"/>
            <a:ext cx="23012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1102D0"/>
                </a:solidFill>
              </a:rPr>
              <a:t>Dumplings that Chinese people eat on Spring New Year's Eve </a:t>
            </a:r>
            <a:endParaRPr lang="en-US" altLang="zh-CN" sz="2400" b="1">
              <a:solidFill>
                <a:srgbClr val="1102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pt3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40" y="20320"/>
            <a:ext cx="12122785" cy="674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2080" y="365125"/>
            <a:ext cx="8681720" cy="1325880"/>
          </a:xfrm>
        </p:spPr>
        <p:txBody>
          <a:bodyPr/>
          <a:p>
            <a:r>
              <a:rPr lang="en-US" altLang="zh-CN" sz="4000" b="1">
                <a:solidFill>
                  <a:srgbClr val="1102D0"/>
                </a:solidFill>
              </a:rPr>
              <a:t>It's your time to have a recipe of your favorite food.</a:t>
            </a:r>
            <a:endParaRPr lang="en-US" altLang="zh-CN" sz="4000" b="1">
              <a:solidFill>
                <a:srgbClr val="1102D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 algn="l">
              <a:buNone/>
            </a:pPr>
            <a:r>
              <a:rPr lang="en-US" altLang="zh-CN">
                <a:solidFill>
                  <a:schemeClr val="accent4"/>
                </a:solidFill>
              </a:rPr>
              <a:t>   </a:t>
            </a:r>
            <a:r>
              <a:rPr lang="en-US" altLang="zh-CN">
                <a:solidFill>
                  <a:schemeClr val="accent4"/>
                </a:solidFill>
                <a:effectLst/>
              </a:rPr>
              <a:t>         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clues: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l">
              <a:buNone/>
            </a:pPr>
            <a:r>
              <a:rPr lang="en-US" altLang="zh-CN">
                <a:solidFill>
                  <a:schemeClr val="accent4"/>
                </a:solidFill>
              </a:rPr>
              <a:t>                      </a:t>
            </a:r>
            <a:r>
              <a:rPr lang="en-US" altLang="zh-CN" b="1">
                <a:solidFill>
                  <a:srgbClr val="1102D0"/>
                </a:solidFill>
              </a:rPr>
              <a:t>What's the food?</a:t>
            </a:r>
            <a:endParaRPr lang="en-US" altLang="zh-CN" b="1">
              <a:solidFill>
                <a:srgbClr val="1102D0"/>
              </a:solidFill>
            </a:endParaRPr>
          </a:p>
          <a:p>
            <a:pPr marL="0" indent="0" algn="l">
              <a:buNone/>
            </a:pPr>
            <a:r>
              <a:rPr lang="en-US" altLang="zh-CN" b="1">
                <a:solidFill>
                  <a:srgbClr val="1102D0"/>
                </a:solidFill>
              </a:rPr>
              <a:t>                      What are the ingredients?</a:t>
            </a:r>
            <a:endParaRPr lang="en-US" altLang="zh-CN" b="1">
              <a:solidFill>
                <a:srgbClr val="1102D0"/>
              </a:solidFill>
            </a:endParaRPr>
          </a:p>
          <a:p>
            <a:pPr marL="0" indent="0" algn="l">
              <a:buNone/>
            </a:pPr>
            <a:r>
              <a:rPr lang="en-US" altLang="zh-CN" b="1">
                <a:solidFill>
                  <a:srgbClr val="1102D0"/>
                </a:solidFill>
              </a:rPr>
              <a:t>                      How to make it?</a:t>
            </a:r>
            <a:endParaRPr lang="en-US" altLang="zh-CN" b="1">
              <a:solidFill>
                <a:srgbClr val="1102D0"/>
              </a:solidFill>
            </a:endParaRPr>
          </a:p>
          <a:p>
            <a:pPr marL="0" indent="0" algn="l">
              <a:buNone/>
            </a:pPr>
            <a:r>
              <a:rPr lang="en-US" altLang="zh-CN">
                <a:solidFill>
                  <a:schemeClr val="accent4"/>
                </a:solidFill>
              </a:rPr>
              <a:t>       </a:t>
            </a:r>
            <a:r>
              <a:rPr lang="en-US" altLang="zh-CN">
                <a:solidFill>
                  <a:schemeClr val="accent4"/>
                </a:solidFill>
                <a:effectLst/>
              </a:rPr>
              <a:t>      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useful expressions: 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l">
              <a:buNone/>
            </a:pPr>
            <a:r>
              <a:rPr lang="en-US" altLang="zh-CN">
                <a:solidFill>
                  <a:schemeClr val="accent4"/>
                </a:solidFill>
              </a:rPr>
              <a:t>                     </a:t>
            </a:r>
            <a:r>
              <a:rPr lang="zh-CN" altLang="en-US" b="1">
                <a:solidFill>
                  <a:srgbClr val="1102D0"/>
                </a:solidFill>
              </a:rPr>
              <a:t>肉馅   meat stuffing      饺皮jiaoziwrapper   </a:t>
            </a:r>
            <a:r>
              <a:rPr lang="zh-CN" altLang="en-US" b="1">
                <a:solidFill>
                  <a:srgbClr val="1102D0"/>
                </a:solidFill>
                <a:sym typeface="+mn-ea"/>
              </a:rPr>
              <a:t>调料  relish</a:t>
            </a:r>
            <a:endParaRPr lang="zh-CN" altLang="en-US" b="1">
              <a:solidFill>
                <a:srgbClr val="1102D0"/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rgbClr val="1102D0"/>
                </a:solidFill>
              </a:rPr>
              <a:t>                    </a:t>
            </a:r>
            <a:r>
              <a:rPr lang="zh-CN" altLang="en-US" b="1">
                <a:solidFill>
                  <a:srgbClr val="1102D0"/>
                </a:solidFill>
                <a:sym typeface="+mn-ea"/>
              </a:rPr>
              <a:t>沙拉酱 cream</a:t>
            </a:r>
            <a:r>
              <a:rPr lang="zh-CN" altLang="en-US" b="1">
                <a:solidFill>
                  <a:srgbClr val="1102D0"/>
                </a:solidFill>
              </a:rPr>
              <a:t>          蒸  steam       煮 boil     </a:t>
            </a:r>
            <a:r>
              <a:rPr lang="zh-CN" altLang="en-US" b="1">
                <a:solidFill>
                  <a:srgbClr val="1102D0"/>
                </a:solidFill>
                <a:sym typeface="+mn-ea"/>
              </a:rPr>
              <a:t>搅拌 stir</a:t>
            </a:r>
            <a:r>
              <a:rPr lang="zh-CN" altLang="en-US" b="1">
                <a:solidFill>
                  <a:srgbClr val="1102D0"/>
                </a:solidFill>
              </a:rPr>
              <a:t>    </a:t>
            </a:r>
            <a:endParaRPr lang="en-US" altLang="zh-CN" b="1">
              <a:solidFill>
                <a:srgbClr val="1102D0"/>
              </a:solidFill>
            </a:endParaRPr>
          </a:p>
          <a:p>
            <a:pPr marL="0" indent="0" algn="l">
              <a:buNone/>
            </a:pPr>
            <a:r>
              <a:rPr lang="en-US" altLang="zh-CN" b="1">
                <a:solidFill>
                  <a:srgbClr val="1102D0"/>
                </a:solidFill>
              </a:rPr>
              <a:t>                     </a:t>
            </a:r>
            <a:r>
              <a:rPr lang="zh-CN" altLang="en-US" b="1">
                <a:solidFill>
                  <a:srgbClr val="1102D0"/>
                </a:solidFill>
              </a:rPr>
              <a:t>把韭菜切成小段  </a:t>
            </a:r>
            <a:r>
              <a:rPr lang="en-US" altLang="zh-CN" b="1">
                <a:solidFill>
                  <a:srgbClr val="1102D0"/>
                </a:solidFill>
              </a:rPr>
              <a:t>cut the leeks into small pieces</a:t>
            </a:r>
            <a:endParaRPr lang="en-US" altLang="zh-CN" b="1">
              <a:solidFill>
                <a:srgbClr val="1102D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2e1e7b0-f806-4e49-be6d-c614b6a40be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3200" b="1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2022</Words>
  <Application>WPS 演示</Application>
  <PresentationFormat>宽屏</PresentationFormat>
  <Paragraphs>144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Arial Black</vt:lpstr>
      <vt:lpstr>黑体</vt:lpstr>
      <vt:lpstr>Times New Roman</vt:lpstr>
      <vt:lpstr>Arial Narrow</vt:lpstr>
      <vt:lpstr>仿宋</vt:lpstr>
      <vt:lpstr>Calibri Light</vt:lpstr>
      <vt:lpstr>Calibri</vt:lpstr>
      <vt:lpstr>微软雅黑</vt:lpstr>
      <vt:lpstr>Arial Unicode MS</vt:lpstr>
      <vt:lpstr>Office 主题</vt:lpstr>
      <vt:lpstr>U8 Writing </vt:lpstr>
      <vt:lpstr>PowerPoint 演示文稿</vt:lpstr>
      <vt:lpstr>PowerPoint 演示文稿</vt:lpstr>
      <vt:lpstr>PowerPoint 演示文稿</vt:lpstr>
      <vt:lpstr>Do you know the ingredients to make Yunnan Rice noodles? </vt:lpstr>
      <vt:lpstr>PowerPoint 演示文稿</vt:lpstr>
      <vt:lpstr>PowerPoint 演示文稿</vt:lpstr>
      <vt:lpstr>So what's your favourite food? What are the ingredients and how to make them?</vt:lpstr>
      <vt:lpstr>It's your time to have a recipe of your favorite food.</vt:lpstr>
      <vt:lpstr>PowerPoint 演示文稿</vt:lpstr>
      <vt:lpstr>PowerPoint 演示文稿</vt:lpstr>
      <vt:lpstr>Thanks for listening.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艾晖儿</cp:lastModifiedBy>
  <cp:revision>10</cp:revision>
  <dcterms:created xsi:type="dcterms:W3CDTF">2018-12-09T14:27:00Z</dcterms:created>
  <dcterms:modified xsi:type="dcterms:W3CDTF">2020-05-24T13:21:56Z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