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4" r:id="rId3"/>
  </p:sldMasterIdLst>
  <p:notesMasterIdLst>
    <p:notesMasterId r:id="rId5"/>
  </p:notesMasterIdLst>
  <p:handoutMasterIdLst>
    <p:handoutMasterId r:id="rId15"/>
  </p:handoutMasterIdLst>
  <p:sldIdLst>
    <p:sldId id="367" r:id="rId4"/>
    <p:sldId id="403" r:id="rId6"/>
    <p:sldId id="418" r:id="rId7"/>
    <p:sldId id="422" r:id="rId8"/>
    <p:sldId id="256" r:id="rId9"/>
    <p:sldId id="417" r:id="rId10"/>
    <p:sldId id="409" r:id="rId11"/>
    <p:sldId id="425" r:id="rId12"/>
    <p:sldId id="424" r:id="rId13"/>
    <p:sldId id="428" r:id="rId1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3366FF"/>
    <a:srgbClr val="000000"/>
    <a:srgbClr val="FFFF66"/>
    <a:srgbClr val="7EC1D2"/>
    <a:srgbClr val="CFE9F5"/>
    <a:srgbClr val="E5445B"/>
    <a:srgbClr val="CF4951"/>
    <a:srgbClr val="FF0000"/>
    <a:srgbClr val="FF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54"/>
  </p:normalViewPr>
  <p:slideViewPr>
    <p:cSldViewPr showGuides="1">
      <p:cViewPr>
        <p:scale>
          <a:sx n="75" d="100"/>
          <a:sy n="75" d="100"/>
        </p:scale>
        <p:origin x="-1914" y="-804"/>
      </p:cViewPr>
      <p:guideLst>
        <p:guide orient="horz" pos="2242"/>
        <p:guide pos="3840"/>
        <p:guide pos="438"/>
        <p:guide pos="724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4" d="100"/>
          <a:sy n="64" d="100"/>
        </p:scale>
        <p:origin x="1776" y="7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7E0EB4-4EE8-425A-927B-D1723B6EF35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FCEE49-1B9D-4374-8237-60018BA3B80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7EB23-35C6-41E8-B29D-A98958083CD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B6335-E25B-4A8C-8949-68CCF92720D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2CD42C21-95F0-4678-B0C8-B3E5E25C3067}"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0F70806E-B441-48E7-B2ED-1370D8E80CDB}"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7DF7ECD7-8B6F-47AC-A3CA-985EF0425721}"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3F44EF74-4F26-406E-926C-EAE2FFF81B4F}"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391AEB3F-1576-48C9-BA06-851F232FF8B3}"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274638"/>
            <a:ext cx="10972800" cy="1143000"/>
          </a:xfrm>
        </p:spPr>
        <p:txBody>
          <a:bodyPr/>
          <a:lstStyle/>
          <a:p>
            <a:r>
              <a:rPr lang="zh-CN" altLang="en-US"/>
              <a:t>单击此处编辑母版标题样式</a:t>
            </a:r>
            <a:endParaRPr lang="zh-CN" altLang="en-US"/>
          </a:p>
        </p:txBody>
      </p:sp>
      <p:sp>
        <p:nvSpPr>
          <p:cNvPr id="3" name="内容占位符 2"/>
          <p:cNvSpPr>
            <a:spLocks noGrp="1"/>
          </p:cNvSpPr>
          <p:nvPr>
            <p:ph sz="quarter" idx="1" hasCustomPrompt="1"/>
          </p:nvPr>
        </p:nvSpPr>
        <p:spPr>
          <a:xfrm>
            <a:off x="609600" y="1600200"/>
            <a:ext cx="5384800" cy="21859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hasCustomPrompt="1"/>
          </p:nvPr>
        </p:nvSpPr>
        <p:spPr>
          <a:xfrm>
            <a:off x="6197600" y="1600200"/>
            <a:ext cx="5384800" cy="21859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hasCustomPrompt="1"/>
          </p:nvPr>
        </p:nvSpPr>
        <p:spPr>
          <a:xfrm>
            <a:off x="609600" y="3938589"/>
            <a:ext cx="5384800" cy="218757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内容占位符 5"/>
          <p:cNvSpPr>
            <a:spLocks noGrp="1"/>
          </p:cNvSpPr>
          <p:nvPr>
            <p:ph sz="quarter" idx="4" hasCustomPrompt="1"/>
          </p:nvPr>
        </p:nvSpPr>
        <p:spPr>
          <a:xfrm>
            <a:off x="6197600" y="3938589"/>
            <a:ext cx="5384800" cy="218757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609600" y="6245225"/>
            <a:ext cx="2844800" cy="476250"/>
          </a:xfrm>
        </p:spPr>
        <p:txBody>
          <a:bodyPr/>
          <a:lstStyle>
            <a:lvl1pPr>
              <a:defRPr/>
            </a:lvl1pPr>
          </a:lstStyle>
          <a:p>
            <a:pPr>
              <a:defRPr/>
            </a:pPr>
            <a:endParaRPr lang="en-US" altLang="zh-CN"/>
          </a:p>
        </p:txBody>
      </p:sp>
      <p:sp>
        <p:nvSpPr>
          <p:cNvPr id="8" name="页脚占位符 7"/>
          <p:cNvSpPr>
            <a:spLocks noGrp="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a:xfrm>
            <a:off x="8737600" y="6245225"/>
            <a:ext cx="2844800" cy="476250"/>
          </a:xfrm>
        </p:spPr>
        <p:txBody>
          <a:bodyPr/>
          <a:lstStyle>
            <a:lvl1pPr>
              <a:defRPr/>
            </a:lvl1pPr>
          </a:lstStyle>
          <a:p>
            <a:pPr>
              <a:defRPr/>
            </a:pPr>
            <a:fld id="{55E28C3A-30BC-4B3D-8D76-739237170BD5}"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02167" y="609600"/>
            <a:ext cx="11387667" cy="54895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eaLnBrk="1" fontAlgn="base" hangingPunct="1"/>
            <a:fld id="{BB962C8B-B14F-4D97-AF65-F5344CB8AC3E}" type="datetimeFigureOut">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lvl="0" eaLnBrk="1" fontAlgn="base" hangingPunct="1"/>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transition spd="slow">
    <p:newsflash/>
    <p:sndAc>
      <p:stSnd>
        <p:snd r:embed="rId2" name="typ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eaLnBrk="1" fontAlgn="auto" hangingPunct="1">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eaLnBrk="1" fontAlgn="auto" hangingPunct="1">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eaLnBrk="1" fontAlgn="auto" hangingPunct="1">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eaLnBrk="1" fontAlgn="auto" hangingPunct="1">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eaLnBrk="1" fontAlgn="auto" hangingPunct="1">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eaLnBrk="1" fontAlgn="auto" hangingPunct="1">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rPr>
            </a:fld>
            <a:endParaRPr lang="zh-CN" altLang="en-US">
              <a:solidFill>
                <a:prstClr val="black"/>
              </a:solidFill>
              <a:latin typeface="Calibri" panose="020F0502020204030204"/>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431F98F1-B8A3-4DC7-ABF5-09585617FC0E}"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431F98F1-B8A3-4DC7-ABF5-09585617FC0E}"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126F1368-4519-4763-AB8A-AED68FBB9DB7}"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DA7354DC-F594-4A7E-8E7D-46632B866D61}"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15C9CF24-710C-49C3-A42E-98AB79EE72EC}"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15C9CF24-710C-49C3-A42E-98AB79EE72EC}" type="slidenum">
              <a:rPr lang="zh-CN" altLang="en-US"/>
            </a:fld>
            <a:endParaRPr lang="en-US" altLang="zh-CN"/>
          </a:p>
        </p:txBody>
      </p:sp>
      <p:sp>
        <p:nvSpPr>
          <p:cNvPr id="11" name="TextBox 10"/>
          <p:cNvSpPr txBox="1"/>
          <p:nvPr userDrawn="1"/>
        </p:nvSpPr>
        <p:spPr>
          <a:xfrm>
            <a:off x="1897709" y="6738439"/>
            <a:ext cx="1800200" cy="118430"/>
          </a:xfrm>
          <a:prstGeom prst="rect">
            <a:avLst/>
          </a:prstGeom>
          <a:noFill/>
        </p:spPr>
        <p:txBody>
          <a:bodyPr wrap="square" rtlCol="0">
            <a:spAutoFit/>
          </a:bodyPr>
          <a:lstStyle/>
          <a:p>
            <a:pPr eaLnBrk="1" fontAlgn="auto" hangingPunct="1">
              <a:lnSpc>
                <a:spcPct val="200000"/>
              </a:lnSpc>
              <a:spcBef>
                <a:spcPts val="0"/>
              </a:spcBef>
              <a:spcAft>
                <a:spcPts val="0"/>
              </a:spcAft>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http://www.1ppt.com/moban/</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04AD9809-0C5B-41CC-A20E-2B696E67A99F}"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7566C9FC-B410-415D-A57D-4546EBB378A9}" type="slidenum">
              <a:rPr lang="zh-CN" altLang="en-US"/>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en-US" altLang="zh-CN"/>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ltLang="zh-C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smtClean="0">
                <a:solidFill>
                  <a:schemeClr val="tx1">
                    <a:tint val="75000"/>
                  </a:schemeClr>
                </a:solidFill>
              </a:defRPr>
            </a:lvl1pPr>
          </a:lstStyle>
          <a:p>
            <a:pPr>
              <a:defRPr/>
            </a:pPr>
            <a:fld id="{6B8CB36E-C20E-4F0D-B955-B80E1A36AA90}"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6.GIF"/></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2.jpeg"/><Relationship Id="rId7" Type="http://schemas.openxmlformats.org/officeDocument/2006/relationships/image" Target="../media/image21.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0"/>
            <a:ext cx="12192000" cy="6858000"/>
          </a:xfrm>
          <a:prstGeom prst="rect">
            <a:avLst/>
          </a:prstGeom>
        </p:spPr>
      </p:pic>
      <p:pic>
        <p:nvPicPr>
          <p:cNvPr id="7" name="图片 6"/>
          <p:cNvPicPr>
            <a:picLocks noChangeAspect="1"/>
          </p:cNvPicPr>
          <p:nvPr/>
        </p:nvPicPr>
        <p:blipFill>
          <a:blip r:embed="rId3"/>
          <a:stretch>
            <a:fillRect/>
          </a:stretch>
        </p:blipFill>
        <p:spPr>
          <a:xfrm>
            <a:off x="0" y="0"/>
            <a:ext cx="12192000" cy="6858000"/>
          </a:xfrm>
          <a:prstGeom prst="rect">
            <a:avLst/>
          </a:prstGeom>
        </p:spPr>
      </p:pic>
      <p:pic>
        <p:nvPicPr>
          <p:cNvPr id="9" name="图片 8"/>
          <p:cNvPicPr>
            <a:picLocks noChangeAspect="1"/>
          </p:cNvPicPr>
          <p:nvPr/>
        </p:nvPicPr>
        <p:blipFill>
          <a:blip r:embed="rId4"/>
          <a:stretch>
            <a:fillRect/>
          </a:stretch>
        </p:blipFill>
        <p:spPr>
          <a:xfrm>
            <a:off x="0" y="0"/>
            <a:ext cx="12192000" cy="6858000"/>
          </a:xfrm>
          <a:prstGeom prst="rect">
            <a:avLst/>
          </a:prstGeom>
        </p:spPr>
      </p:pic>
      <p:sp>
        <p:nvSpPr>
          <p:cNvPr id="12294" name="标题 1"/>
          <p:cNvSpPr/>
          <p:nvPr/>
        </p:nvSpPr>
        <p:spPr>
          <a:xfrm>
            <a:off x="2799080" y="2623820"/>
            <a:ext cx="8071485" cy="1871980"/>
          </a:xfrm>
          <a:prstGeom prst="rect">
            <a:avLst/>
          </a:prstGeom>
          <a:noFill/>
          <a:ln w="9525">
            <a:noFill/>
          </a:ln>
        </p:spPr>
        <p:txBody>
          <a:bodyPr anchor="b" anchorCtr="0"/>
          <a:p>
            <a:pPr algn="ctr"/>
            <a:r>
              <a:rPr lang="en-US" altLang="zh-CN" sz="6000" b="1" dirty="0" smtClean="0">
                <a:solidFill>
                  <a:srgbClr val="3366FF"/>
                </a:solidFill>
                <a:latin typeface="Aharoni" panose="02010803020104030203" charset="0"/>
                <a:cs typeface="Aharoni" panose="02010803020104030203" charset="0"/>
                <a:sym typeface="+mn-ea"/>
              </a:rPr>
              <a:t>A Special Tableware</a:t>
            </a:r>
            <a:endParaRPr lang="en-US" altLang="zh-CN" sz="6000" b="1" dirty="0" smtClean="0">
              <a:solidFill>
                <a:srgbClr val="3366FF"/>
              </a:solidFill>
              <a:latin typeface="Aharoni" panose="02010803020104030203" charset="0"/>
              <a:cs typeface="Aharoni" panose="02010803020104030203" charset="0"/>
            </a:endParaRPr>
          </a:p>
          <a:p>
            <a:pPr algn="ctr"/>
            <a:r>
              <a:rPr lang="en-US" altLang="zh-CN" sz="6000" b="1" dirty="0" smtClean="0">
                <a:solidFill>
                  <a:srgbClr val="3366FF"/>
                </a:solidFill>
                <a:latin typeface="Aharoni" panose="02010803020104030203" charset="0"/>
                <a:cs typeface="Aharoni" panose="02010803020104030203" charset="0"/>
                <a:sym typeface="+mn-ea"/>
              </a:rPr>
              <a:t>            —Chopsticks</a:t>
            </a:r>
            <a:endParaRPr lang="en-US" altLang="zh-CN" sz="6000" b="1" dirty="0" smtClean="0">
              <a:solidFill>
                <a:srgbClr val="3366FF"/>
              </a:solidFill>
              <a:latin typeface="Aharoni" panose="02010803020104030203" charset="0"/>
              <a:ea typeface="宋体" panose="02010600030101010101" pitchFamily="2" charset="-122"/>
              <a:cs typeface="Aharoni" panose="02010803020104030203"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3000">
        <p:randomBar dir="vert"/>
      </p:transition>
    </mc:Choice>
    <mc:Fallback>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4500"/>
                            </p:stCondLst>
                            <p:childTnLst>
                              <p:par>
                                <p:cTn id="17" presetID="4" presetClass="entr" presetSubtype="16" fill="hold" nodeType="afterEffect">
                                  <p:stCondLst>
                                    <p:cond delay="0"/>
                                  </p:stCondLst>
                                  <p:childTnLst>
                                    <p:set>
                                      <p:cBhvr>
                                        <p:cTn id="18" dur="1" fill="hold">
                                          <p:stCondLst>
                                            <p:cond delay="0"/>
                                          </p:stCondLst>
                                        </p:cTn>
                                        <p:tgtEl>
                                          <p:spTgt spid="12294">
                                            <p:txEl>
                                              <p:charRg st="0" end="17"/>
                                            </p:txEl>
                                          </p:spTgt>
                                        </p:tgtEl>
                                        <p:attrNameLst>
                                          <p:attrName>style.visibility</p:attrName>
                                        </p:attrNameLst>
                                      </p:cBhvr>
                                      <p:to>
                                        <p:strVal val="visible"/>
                                      </p:to>
                                    </p:set>
                                    <p:animEffect transition="in" filter="box(in)">
                                      <p:cBhvr>
                                        <p:cTn id="19" dur="500"/>
                                        <p:tgtEl>
                                          <p:spTgt spid="12294">
                                            <p:txEl>
                                              <p:charRg st="0" end="17"/>
                                            </p:txEl>
                                          </p:spTgt>
                                        </p:tgtEl>
                                      </p:cBhvr>
                                    </p:animEffect>
                                  </p:childTnLst>
                                </p:cTn>
                              </p:par>
                            </p:childTnLst>
                          </p:cTn>
                        </p:par>
                        <p:par>
                          <p:cTn id="20" fill="hold">
                            <p:stCondLst>
                              <p:cond delay="5000"/>
                            </p:stCondLst>
                            <p:childTnLst>
                              <p:par>
                                <p:cTn id="21" presetID="4" presetClass="entr" presetSubtype="16" fill="hold" nodeType="afterEffect">
                                  <p:stCondLst>
                                    <p:cond delay="0"/>
                                  </p:stCondLst>
                                  <p:childTnLst>
                                    <p:set>
                                      <p:cBhvr>
                                        <p:cTn id="22" dur="1" fill="hold">
                                          <p:stCondLst>
                                            <p:cond delay="0"/>
                                          </p:stCondLst>
                                        </p:cTn>
                                        <p:tgtEl>
                                          <p:spTgt spid="12294">
                                            <p:txEl>
                                              <p:charRg st="1" end="1"/>
                                            </p:txEl>
                                          </p:spTgt>
                                        </p:tgtEl>
                                        <p:attrNameLst>
                                          <p:attrName>style.visibility</p:attrName>
                                        </p:attrNameLst>
                                      </p:cBhvr>
                                      <p:to>
                                        <p:strVal val="visible"/>
                                      </p:to>
                                    </p:set>
                                    <p:animEffect transition="in" filter="box(in)">
                                      <p:cBhvr>
                                        <p:cTn id="23" dur="500"/>
                                        <p:tgtEl>
                                          <p:spTgt spid="12294">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46710" y="2032635"/>
            <a:ext cx="10650220" cy="1861185"/>
          </a:xfrm>
          <a:prstGeom prst="rect">
            <a:avLst/>
          </a:prstGeom>
          <a:noFill/>
        </p:spPr>
        <p:txBody>
          <a:bodyPr wrap="square" rtlCol="0">
            <a:spAutoFit/>
            <a:scene3d>
              <a:camera prst="orthographicFront"/>
              <a:lightRig rig="threePt" dir="t"/>
            </a:scene3d>
          </a:bodyPr>
          <a:p>
            <a:pPr algn="ctr"/>
            <a:r>
              <a:rPr lang="en-US" altLang="zh-CN" sz="11500">
                <a:ln w="22225">
                  <a:solidFill>
                    <a:schemeClr val="accent2"/>
                  </a:solidFill>
                  <a:prstDash val="solid"/>
                </a:ln>
                <a:solidFill>
                  <a:schemeClr val="accent2">
                    <a:lumMod val="40000"/>
                    <a:lumOff val="60000"/>
                  </a:schemeClr>
                </a:solidFill>
                <a:effectLst>
                  <a:glow rad="101600">
                    <a:schemeClr val="accent2">
                      <a:satMod val="175000"/>
                      <a:alpha val="40000"/>
                    </a:schemeClr>
                  </a:glow>
                </a:effectLst>
                <a:latin typeface="Aharoni" panose="02010803020104030203" charset="0"/>
                <a:cs typeface="Aharoni" panose="02010803020104030203" charset="0"/>
              </a:rPr>
              <a:t>Thank you!</a:t>
            </a:r>
            <a:endParaRPr lang="en-US" altLang="zh-CN" sz="11500">
              <a:ln w="22225">
                <a:solidFill>
                  <a:schemeClr val="accent2"/>
                </a:solidFill>
                <a:prstDash val="solid"/>
              </a:ln>
              <a:solidFill>
                <a:schemeClr val="accent2">
                  <a:lumMod val="40000"/>
                  <a:lumOff val="60000"/>
                </a:schemeClr>
              </a:solidFill>
              <a:effectLst>
                <a:glow rad="101600">
                  <a:schemeClr val="accent2">
                    <a:satMod val="175000"/>
                    <a:alpha val="40000"/>
                  </a:schemeClr>
                </a:glow>
              </a:effectLst>
              <a:latin typeface="Aharoni" panose="02010803020104030203" charset="0"/>
              <a:cs typeface="Aharoni" panose="02010803020104030203"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04745" y="694055"/>
            <a:ext cx="4314825" cy="829945"/>
          </a:xfrm>
          <a:prstGeom prst="rect">
            <a:avLst/>
          </a:prstGeom>
          <a:noFill/>
        </p:spPr>
        <p:txBody>
          <a:bodyPr wrap="none" rtlCol="0" anchor="t">
            <a:spAutoFit/>
          </a:bodyPr>
          <a:p>
            <a:r>
              <a:rPr lang="en-US" altLang="zh-CN" sz="4800" dirty="0">
                <a:latin typeface="Aharoni" panose="02010803020104030203" charset="0"/>
                <a:cs typeface="Aharoni" panose="02010803020104030203" charset="0"/>
                <a:sym typeface="+mn-ea"/>
              </a:rPr>
              <a:t>Guess a riddle</a:t>
            </a:r>
            <a:endParaRPr lang="en-US" altLang="zh-CN" sz="4800" dirty="0">
              <a:latin typeface="Aharoni" panose="02010803020104030203" charset="0"/>
              <a:cs typeface="Aharoni" panose="02010803020104030203" charset="0"/>
              <a:sym typeface="+mn-ea"/>
            </a:endParaRPr>
          </a:p>
        </p:txBody>
      </p:sp>
      <p:sp>
        <p:nvSpPr>
          <p:cNvPr id="3" name="文本框 2"/>
          <p:cNvSpPr txBox="1"/>
          <p:nvPr/>
        </p:nvSpPr>
        <p:spPr>
          <a:xfrm>
            <a:off x="988060" y="1879600"/>
            <a:ext cx="9001125" cy="3415030"/>
          </a:xfrm>
          <a:prstGeom prst="rect">
            <a:avLst/>
          </a:prstGeom>
          <a:noFill/>
        </p:spPr>
        <p:txBody>
          <a:bodyPr wrap="square" rtlCol="0">
            <a:spAutoFit/>
          </a:bodyPr>
          <a:p>
            <a:r>
              <a:rPr lang="en-US" altLang="zh-CN" sz="3600">
                <a:latin typeface="Aharoni" panose="02010803020104030203" charset="0"/>
                <a:cs typeface="Aharoni" panose="02010803020104030203" charset="0"/>
              </a:rPr>
              <a:t>The twin sisters are of the same length,</a:t>
            </a:r>
            <a:endParaRPr lang="en-US" altLang="zh-CN" sz="3600">
              <a:latin typeface="Aharoni" panose="02010803020104030203" charset="0"/>
              <a:cs typeface="Aharoni" panose="02010803020104030203" charset="0"/>
            </a:endParaRPr>
          </a:p>
          <a:p>
            <a:r>
              <a:rPr lang="en-US" altLang="zh-CN" sz="3600">
                <a:latin typeface="Aharoni" panose="02010803020104030203" charset="0"/>
                <a:cs typeface="Aharoni" panose="02010803020104030203" charset="0"/>
              </a:rPr>
              <a:t>They always work at the same time;</a:t>
            </a:r>
            <a:endParaRPr lang="en-US" altLang="zh-CN" sz="3600">
              <a:latin typeface="Aharoni" panose="02010803020104030203" charset="0"/>
              <a:cs typeface="Aharoni" panose="02010803020104030203" charset="0"/>
            </a:endParaRPr>
          </a:p>
          <a:p>
            <a:r>
              <a:rPr lang="en-US" altLang="zh-CN" sz="3600">
                <a:latin typeface="Aharoni" panose="02010803020104030203" charset="0"/>
                <a:cs typeface="Aharoni" panose="02010803020104030203" charset="0"/>
              </a:rPr>
              <a:t>All kinds of flavor like salty and bitter</a:t>
            </a:r>
            <a:endParaRPr lang="en-US" altLang="zh-CN" sz="3600">
              <a:latin typeface="Aharoni" panose="02010803020104030203" charset="0"/>
              <a:cs typeface="Aharoni" panose="02010803020104030203" charset="0"/>
            </a:endParaRPr>
          </a:p>
          <a:p>
            <a:r>
              <a:rPr lang="en-US" altLang="zh-CN" sz="3600">
                <a:latin typeface="Aharoni" panose="02010803020104030203" charset="0"/>
                <a:cs typeface="Aharoni" panose="02010803020104030203" charset="0"/>
              </a:rPr>
              <a:t>are firstly tasted by them. </a:t>
            </a:r>
            <a:endParaRPr lang="en-US" altLang="zh-CN" sz="3600">
              <a:latin typeface="Aharoni" panose="02010803020104030203" charset="0"/>
              <a:cs typeface="Aharoni" panose="02010803020104030203" charset="0"/>
            </a:endParaRPr>
          </a:p>
          <a:p>
            <a:r>
              <a:rPr lang="en-US" altLang="zh-CN" sz="3600">
                <a:latin typeface="Aharoni" panose="02010803020104030203" charset="0"/>
                <a:cs typeface="Aharoni" panose="02010803020104030203" charset="0"/>
              </a:rPr>
              <a:t>Chinese people use them every day while eating.</a:t>
            </a:r>
            <a:endParaRPr lang="en-US" altLang="zh-CN" sz="3600">
              <a:latin typeface="Aharoni" panose="02010803020104030203" charset="0"/>
              <a:cs typeface="Aharoni" panose="02010803020104030203" charset="0"/>
            </a:endParaRPr>
          </a:p>
        </p:txBody>
      </p:sp>
      <p:pic>
        <p:nvPicPr>
          <p:cNvPr id="4" name="图片 3" descr="摄图网_401756615_提问问号的小女孩表情包GIF（非企业商用）"/>
          <p:cNvPicPr>
            <a:picLocks noChangeAspect="1"/>
          </p:cNvPicPr>
          <p:nvPr/>
        </p:nvPicPr>
        <p:blipFill>
          <a:blip r:embed="rId1"/>
          <a:stretch>
            <a:fillRect/>
          </a:stretch>
        </p:blipFill>
        <p:spPr>
          <a:xfrm>
            <a:off x="6958965" y="84455"/>
            <a:ext cx="2472690" cy="1883410"/>
          </a:xfrm>
          <a:prstGeom prst="rect">
            <a:avLst/>
          </a:prstGeom>
        </p:spPr>
      </p:pic>
      <p:sp>
        <p:nvSpPr>
          <p:cNvPr id="5" name="文本框 4"/>
          <p:cNvSpPr txBox="1"/>
          <p:nvPr/>
        </p:nvSpPr>
        <p:spPr>
          <a:xfrm>
            <a:off x="4046220" y="5437505"/>
            <a:ext cx="2673350" cy="645160"/>
          </a:xfrm>
          <a:prstGeom prst="rect">
            <a:avLst/>
          </a:prstGeom>
          <a:noFill/>
        </p:spPr>
        <p:txBody>
          <a:bodyPr wrap="square" rtlCol="0">
            <a:spAutoFit/>
          </a:bodyPr>
          <a:p>
            <a:r>
              <a:rPr lang="en-US" altLang="zh-CN" sz="3600">
                <a:solidFill>
                  <a:srgbClr val="3366FF"/>
                </a:solidFill>
                <a:latin typeface="Aharoni" panose="02010803020104030203" charset="0"/>
                <a:cs typeface="Aharoni" panose="02010803020104030203" charset="0"/>
              </a:rPr>
              <a:t>Chopsticks</a:t>
            </a:r>
            <a:endParaRPr lang="en-US" altLang="zh-CN" sz="3600">
              <a:solidFill>
                <a:srgbClr val="3366FF"/>
              </a:solidFill>
              <a:latin typeface="Aharoni" panose="02010803020104030203" charset="0"/>
              <a:cs typeface="Aharoni" panose="02010803020104030203"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p:wipe/>
      </p:transition>
    </mc:Choice>
    <mc:Fallback>
      <p:transition spd="slow" advTm="30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2555" y="8890"/>
            <a:ext cx="11330940" cy="1325880"/>
          </a:xfrm>
        </p:spPr>
        <p:txBody>
          <a:bodyPr/>
          <a:lstStyle/>
          <a:p>
            <a:r>
              <a:rPr lang="en-US" altLang="zh-CN" dirty="0" smtClean="0">
                <a:latin typeface="Aharoni" panose="02010803020104030203" charset="0"/>
                <a:cs typeface="Aharoni" panose="02010803020104030203" charset="0"/>
                <a:sym typeface="+mn-ea"/>
              </a:rPr>
              <a:t>I.</a:t>
            </a:r>
            <a:r>
              <a:rPr lang="en-US" altLang="zh-CN" dirty="0" smtClean="0">
                <a:latin typeface="Aharoni" panose="02010803020104030203" charset="0"/>
                <a:cs typeface="Aharoni" panose="02010803020104030203" charset="0"/>
              </a:rPr>
              <a:t>The story and development of chopsticks</a:t>
            </a:r>
            <a:endParaRPr lang="en-US" altLang="zh-CN" dirty="0" smtClean="0">
              <a:latin typeface="Aharoni" panose="02010803020104030203" charset="0"/>
              <a:cs typeface="Aharoni" panose="02010803020104030203" charset="0"/>
            </a:endParaRPr>
          </a:p>
        </p:txBody>
      </p:sp>
      <p:sp>
        <p:nvSpPr>
          <p:cNvPr id="6" name="TextBox 5"/>
          <p:cNvSpPr txBox="1"/>
          <p:nvPr/>
        </p:nvSpPr>
        <p:spPr>
          <a:xfrm>
            <a:off x="207010" y="1619885"/>
            <a:ext cx="5878195" cy="4523105"/>
          </a:xfrm>
          <a:prstGeom prst="rect">
            <a:avLst/>
          </a:prstGeom>
          <a:noFill/>
        </p:spPr>
        <p:txBody>
          <a:bodyPr wrap="square" rtlCol="0">
            <a:spAutoFit/>
          </a:bodyPr>
          <a:p>
            <a:r>
              <a:rPr lang="en-US" altLang="zh-CN" sz="3200" dirty="0" smtClean="0">
                <a:solidFill>
                  <a:schemeClr val="tx1"/>
                </a:solidFill>
                <a:latin typeface="Aharoni" panose="02010803020104030203" charset="0"/>
                <a:cs typeface="Aharoni" panose="02010803020104030203" charset="0"/>
              </a:rPr>
              <a:t>2. </a:t>
            </a:r>
            <a:r>
              <a:rPr lang="en-US" altLang="zh-CN" sz="3200" dirty="0" smtClean="0">
                <a:solidFill>
                  <a:srgbClr val="3366FF"/>
                </a:solidFill>
                <a:latin typeface="Aharoni" panose="02010803020104030203" charset="0"/>
                <a:cs typeface="Aharoni" panose="02010803020104030203" charset="0"/>
              </a:rPr>
              <a:t>Yu</a:t>
            </a:r>
            <a:endParaRPr lang="en-US" altLang="zh-CN" sz="3200" dirty="0" smtClean="0">
              <a:solidFill>
                <a:srgbClr val="3366FF"/>
              </a:solidFill>
              <a:latin typeface="Aharoni" panose="02010803020104030203" charset="0"/>
              <a:cs typeface="Aharoni" panose="02010803020104030203" charset="0"/>
            </a:endParaRPr>
          </a:p>
          <a:p>
            <a:r>
              <a:rPr lang="en-US" altLang="zh-CN" sz="3200" dirty="0" smtClean="0">
                <a:solidFill>
                  <a:schemeClr val="tx1"/>
                </a:solidFill>
                <a:latin typeface="Aharoni" panose="02010803020104030203" charset="0"/>
                <a:cs typeface="Aharoni" panose="02010803020104030203" charset="0"/>
              </a:rPr>
              <a:t>In order to save enough time to subdue the flood, Yu could not wait to eat hot food in the pot by branch. GraduallyYu ate food with sticks every meal,many people imitated Yu to eat by sticks.</a:t>
            </a:r>
            <a:endParaRPr lang="en-US" altLang="zh-CN" sz="3200" dirty="0" smtClean="0">
              <a:solidFill>
                <a:schemeClr val="tx1"/>
              </a:solidFill>
              <a:latin typeface="Aharoni" panose="02010803020104030203" charset="0"/>
              <a:cs typeface="Aharoni" panose="02010803020104030203" charset="0"/>
            </a:endParaRPr>
          </a:p>
        </p:txBody>
      </p:sp>
      <p:sp>
        <p:nvSpPr>
          <p:cNvPr id="4" name="TextBox 5"/>
          <p:cNvSpPr txBox="1"/>
          <p:nvPr/>
        </p:nvSpPr>
        <p:spPr>
          <a:xfrm>
            <a:off x="207010" y="1619885"/>
            <a:ext cx="5544185" cy="4523105"/>
          </a:xfrm>
          <a:prstGeom prst="rect">
            <a:avLst/>
          </a:prstGeom>
          <a:noFill/>
        </p:spPr>
        <p:txBody>
          <a:bodyPr wrap="square" rtlCol="0">
            <a:spAutoFit/>
          </a:bodyPr>
          <a:p>
            <a:r>
              <a:rPr lang="en-US" altLang="zh-CN" sz="3200" dirty="0" smtClean="0">
                <a:solidFill>
                  <a:schemeClr val="tx1"/>
                </a:solidFill>
                <a:latin typeface="Aharoni" panose="02010803020104030203" charset="0"/>
                <a:cs typeface="Aharoni" panose="02010803020104030203" charset="0"/>
              </a:rPr>
              <a:t>1.</a:t>
            </a:r>
            <a:r>
              <a:rPr lang="en-US" altLang="zh-CN" sz="3200" dirty="0" smtClean="0">
                <a:solidFill>
                  <a:srgbClr val="3366FF"/>
                </a:solidFill>
                <a:latin typeface="Aharoni" panose="02010803020104030203" charset="0"/>
                <a:cs typeface="Aharoni" panose="02010803020104030203" charset="0"/>
              </a:rPr>
              <a:t> Jiang Shang</a:t>
            </a:r>
            <a:endParaRPr lang="en-US" altLang="zh-CN" sz="3200" dirty="0" smtClean="0">
              <a:solidFill>
                <a:schemeClr val="tx1"/>
              </a:solidFill>
              <a:latin typeface="Aharoni" panose="02010803020104030203" charset="0"/>
              <a:cs typeface="Aharoni" panose="02010803020104030203" charset="0"/>
            </a:endParaRPr>
          </a:p>
          <a:p>
            <a:r>
              <a:rPr lang="en-US" altLang="zh-CN" sz="3200" dirty="0" smtClean="0">
                <a:solidFill>
                  <a:schemeClr val="tx1"/>
                </a:solidFill>
                <a:latin typeface="Aharoni" panose="02010803020104030203" charset="0"/>
                <a:cs typeface="Aharoni" panose="02010803020104030203" charset="0"/>
              </a:rPr>
              <a:t>A bird gave Jiang Shang two magic bamboo sticks which can test if the food is ponsinious .As a result,Jiang Shang ate every meal with sticks and his neighbours follow the example to eat by sticks.</a:t>
            </a:r>
            <a:endParaRPr lang="en-US" altLang="zh-CN" sz="3200" dirty="0" smtClean="0">
              <a:solidFill>
                <a:schemeClr val="tx1"/>
              </a:solidFill>
              <a:latin typeface="Aharoni" panose="02010803020104030203" charset="0"/>
              <a:cs typeface="Aharoni" panose="02010803020104030203" charset="0"/>
            </a:endParaRPr>
          </a:p>
        </p:txBody>
      </p:sp>
      <p:pic>
        <p:nvPicPr>
          <p:cNvPr id="5" name="图片 4" descr="t01ffaedecb87fe1415"/>
          <p:cNvPicPr>
            <a:picLocks noChangeAspect="1"/>
          </p:cNvPicPr>
          <p:nvPr/>
        </p:nvPicPr>
        <p:blipFill>
          <a:blip r:embed="rId1"/>
          <a:stretch>
            <a:fillRect/>
          </a:stretch>
        </p:blipFill>
        <p:spPr>
          <a:xfrm>
            <a:off x="6776720" y="1908810"/>
            <a:ext cx="4142740" cy="3695700"/>
          </a:xfrm>
          <a:prstGeom prst="decagon">
            <a:avLst/>
          </a:prstGeom>
        </p:spPr>
      </p:pic>
      <p:pic>
        <p:nvPicPr>
          <p:cNvPr id="7" name="图片 6" descr="t01eff370546073041c"/>
          <p:cNvPicPr>
            <a:picLocks noChangeAspect="1"/>
          </p:cNvPicPr>
          <p:nvPr/>
        </p:nvPicPr>
        <p:blipFill>
          <a:blip r:embed="rId2"/>
          <a:stretch>
            <a:fillRect/>
          </a:stretch>
        </p:blipFill>
        <p:spPr>
          <a:xfrm>
            <a:off x="6776720" y="1537970"/>
            <a:ext cx="4396105" cy="4687570"/>
          </a:xfrm>
          <a:prstGeom prst="dodecagon">
            <a:avLst/>
          </a:prstGeom>
        </p:spPr>
      </p:pic>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1" nodeType="clickEffect">
                                  <p:stCondLst>
                                    <p:cond delay="0"/>
                                  </p:stCondLst>
                                  <p:childTnLst>
                                    <p:anim calcmode="lin" valueType="num">
                                      <p:cBhvr additive="base">
                                        <p:cTn id="15" dur="500"/>
                                        <p:tgtEl>
                                          <p:spTgt spid="4"/>
                                        </p:tgtEl>
                                        <p:attrNameLst>
                                          <p:attrName>ppt_x</p:attrName>
                                        </p:attrNameLst>
                                      </p:cBhvr>
                                      <p:tavLst>
                                        <p:tav tm="0">
                                          <p:val>
                                            <p:strVal val="ppt_x"/>
                                          </p:val>
                                        </p:tav>
                                        <p:tav tm="100000">
                                          <p:val>
                                            <p:strVal val="ppt_x"/>
                                          </p:val>
                                        </p:tav>
                                      </p:tavLst>
                                    </p:anim>
                                    <p:anim calcmode="lin" valueType="num">
                                      <p:cBhvr additive="base">
                                        <p:cTn id="16" dur="500"/>
                                        <p:tgtEl>
                                          <p:spTgt spid="4"/>
                                        </p:tgtEl>
                                        <p:attrNameLst>
                                          <p:attrName>ppt_y</p:attrName>
                                        </p:attrNameLst>
                                      </p:cBhvr>
                                      <p:tavLst>
                                        <p:tav tm="0">
                                          <p:val>
                                            <p:strVal val="ppt_y"/>
                                          </p:val>
                                        </p:tav>
                                        <p:tav tm="100000">
                                          <p:val>
                                            <p:strVal val="1+ppt_h/2"/>
                                          </p:val>
                                        </p:tav>
                                      </p:tavLst>
                                    </p:anim>
                                    <p:set>
                                      <p:cBhvr>
                                        <p:cTn id="17" dur="1" fill="hold">
                                          <p:stCondLst>
                                            <p:cond delay="499"/>
                                          </p:stCondLst>
                                        </p:cTn>
                                        <p:tgtEl>
                                          <p:spTgt spid="4"/>
                                        </p:tgtEl>
                                        <p:attrNameLst>
                                          <p:attrName>style.visibility</p:attrName>
                                        </p:attrNameLst>
                                      </p:cBhvr>
                                      <p:to>
                                        <p:strVal val="hidden"/>
                                      </p:to>
                                    </p:se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4" presetClass="entr" presetSubtype="16" fill="hold" nodeType="withEffect">
                                  <p:stCondLst>
                                    <p:cond delay="0"/>
                                  </p:stCondLst>
                                  <p:childTnLst>
                                    <p:set>
                                      <p:cBhvr>
                                        <p:cTn id="22" dur="500"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9440" y="294005"/>
            <a:ext cx="11330940" cy="1325880"/>
          </a:xfrm>
        </p:spPr>
        <p:txBody>
          <a:bodyPr/>
          <a:lstStyle/>
          <a:p>
            <a:r>
              <a:rPr lang="en-US" altLang="zh-CN" dirty="0" smtClean="0">
                <a:latin typeface="Aharoni" panose="02010803020104030203" charset="0"/>
                <a:cs typeface="Aharoni" panose="02010803020104030203" charset="0"/>
                <a:sym typeface="+mn-ea"/>
              </a:rPr>
              <a:t>I.</a:t>
            </a:r>
            <a:r>
              <a:rPr lang="en-US" altLang="zh-CN" dirty="0" smtClean="0">
                <a:latin typeface="Aharoni" panose="02010803020104030203" charset="0"/>
                <a:cs typeface="Aharoni" panose="02010803020104030203" charset="0"/>
              </a:rPr>
              <a:t>The story and development of chopsticks</a:t>
            </a:r>
            <a:endParaRPr lang="en-US" altLang="zh-CN" dirty="0" smtClean="0">
              <a:latin typeface="Aharoni" panose="02010803020104030203" charset="0"/>
              <a:cs typeface="Aharoni" panose="02010803020104030203" charset="0"/>
            </a:endParaRPr>
          </a:p>
        </p:txBody>
      </p:sp>
      <p:pic>
        <p:nvPicPr>
          <p:cNvPr id="3" name="Picture 8" descr="G:\Chopsticks\QinShiHuang.jpg"/>
          <p:cNvPicPr>
            <a:picLocks noChangeAspect="1" noChangeArrowheads="1"/>
          </p:cNvPicPr>
          <p:nvPr/>
        </p:nvPicPr>
        <p:blipFill>
          <a:blip r:embed="rId1" cstate="print"/>
          <a:srcRect/>
          <a:stretch>
            <a:fillRect/>
          </a:stretch>
        </p:blipFill>
        <p:spPr bwMode="auto">
          <a:xfrm>
            <a:off x="8046085" y="1520190"/>
            <a:ext cx="3551555" cy="4693920"/>
          </a:xfrm>
          <a:prstGeom prst="triangle">
            <a:avLst/>
          </a:prstGeom>
          <a:noFill/>
        </p:spPr>
      </p:pic>
      <p:sp>
        <p:nvSpPr>
          <p:cNvPr id="6" name="TextBox 5"/>
          <p:cNvSpPr txBox="1"/>
          <p:nvPr/>
        </p:nvSpPr>
        <p:spPr>
          <a:xfrm>
            <a:off x="685800" y="1691005"/>
            <a:ext cx="6546215" cy="4523105"/>
          </a:xfrm>
          <a:prstGeom prst="rect">
            <a:avLst/>
          </a:prstGeom>
          <a:noFill/>
        </p:spPr>
        <p:txBody>
          <a:bodyPr wrap="square" rtlCol="0">
            <a:spAutoFit/>
          </a:bodyPr>
          <a:p>
            <a:r>
              <a:rPr lang="en-US" altLang="zh-CN" sz="3200" dirty="0" smtClean="0">
                <a:solidFill>
                  <a:schemeClr val="tx1"/>
                </a:solidFill>
                <a:latin typeface="Aharoni" panose="02010803020104030203" charset="0"/>
                <a:cs typeface="Aharoni" panose="02010803020104030203" charset="0"/>
              </a:rPr>
              <a:t>Early in Xia Dynasty(21</a:t>
            </a:r>
            <a:r>
              <a:rPr lang="en-US" altLang="zh-CN" sz="3200" baseline="30000" dirty="0" smtClean="0">
                <a:solidFill>
                  <a:schemeClr val="tx1"/>
                </a:solidFill>
                <a:latin typeface="Aharoni" panose="02010803020104030203" charset="0"/>
                <a:cs typeface="Aharoni" panose="02010803020104030203" charset="0"/>
              </a:rPr>
              <a:t>st</a:t>
            </a:r>
            <a:r>
              <a:rPr lang="en-US" altLang="zh-CN" sz="3200" dirty="0" smtClean="0">
                <a:solidFill>
                  <a:schemeClr val="tx1"/>
                </a:solidFill>
                <a:latin typeface="Aharoni" panose="02010803020104030203" charset="0"/>
                <a:cs typeface="Aharoni" panose="02010803020104030203" charset="0"/>
              </a:rPr>
              <a:t> -16</a:t>
            </a:r>
            <a:r>
              <a:rPr lang="en-US" altLang="zh-CN" sz="3200" baseline="30000" dirty="0" smtClean="0">
                <a:solidFill>
                  <a:schemeClr val="tx1"/>
                </a:solidFill>
                <a:latin typeface="Aharoni" panose="02010803020104030203" charset="0"/>
                <a:cs typeface="Aharoni" panose="02010803020104030203" charset="0"/>
              </a:rPr>
              <a:t>th</a:t>
            </a:r>
            <a:r>
              <a:rPr lang="en-US" altLang="zh-CN" sz="3200" dirty="0" smtClean="0">
                <a:solidFill>
                  <a:schemeClr val="tx1"/>
                </a:solidFill>
                <a:latin typeface="Aharoni" panose="02010803020104030203" charset="0"/>
                <a:cs typeface="Aharoni" panose="02010803020104030203" charset="0"/>
              </a:rPr>
              <a:t> century B.C),the shape of chopsticks was still in development.</a:t>
            </a:r>
            <a:endParaRPr lang="en-US" altLang="zh-CN" sz="3200" dirty="0" smtClean="0">
              <a:solidFill>
                <a:schemeClr val="tx1"/>
              </a:solidFill>
              <a:latin typeface="Aharoni" panose="02010803020104030203" charset="0"/>
              <a:cs typeface="Aharoni" panose="02010803020104030203" charset="0"/>
            </a:endParaRPr>
          </a:p>
          <a:p>
            <a:endParaRPr lang="en-US" altLang="zh-CN" sz="3200" dirty="0" smtClean="0">
              <a:solidFill>
                <a:schemeClr val="tx1"/>
              </a:solidFill>
              <a:latin typeface="Aharoni" panose="02010803020104030203" charset="0"/>
              <a:cs typeface="Aharoni" panose="02010803020104030203" charset="0"/>
            </a:endParaRPr>
          </a:p>
          <a:p>
            <a:r>
              <a:rPr lang="en-US" altLang="zh-CN" sz="3200" dirty="0" smtClean="0">
                <a:solidFill>
                  <a:schemeClr val="tx1"/>
                </a:solidFill>
                <a:latin typeface="Aharoni" panose="02010803020104030203" charset="0"/>
                <a:cs typeface="Aharoni" panose="02010803020104030203" charset="0"/>
              </a:rPr>
              <a:t>Chopsticks only became two sticks of the same length in the Shang Dynasty (16</a:t>
            </a:r>
            <a:r>
              <a:rPr lang="en-US" altLang="zh-CN" sz="3200" baseline="30000" dirty="0" smtClean="0">
                <a:solidFill>
                  <a:schemeClr val="tx1"/>
                </a:solidFill>
                <a:latin typeface="Aharoni" panose="02010803020104030203" charset="0"/>
                <a:cs typeface="Aharoni" panose="02010803020104030203" charset="0"/>
              </a:rPr>
              <a:t>th</a:t>
            </a:r>
            <a:r>
              <a:rPr lang="en-US" altLang="zh-CN" sz="3200" dirty="0" smtClean="0">
                <a:solidFill>
                  <a:schemeClr val="tx1"/>
                </a:solidFill>
                <a:latin typeface="Aharoni" panose="02010803020104030203" charset="0"/>
                <a:cs typeface="Aharoni" panose="02010803020104030203" charset="0"/>
              </a:rPr>
              <a:t> -11</a:t>
            </a:r>
            <a:r>
              <a:rPr lang="en-US" altLang="zh-CN" sz="3200" baseline="30000" dirty="0" smtClean="0">
                <a:solidFill>
                  <a:schemeClr val="tx1"/>
                </a:solidFill>
                <a:latin typeface="Aharoni" panose="02010803020104030203" charset="0"/>
                <a:cs typeface="Aharoni" panose="02010803020104030203" charset="0"/>
              </a:rPr>
              <a:t>th</a:t>
            </a:r>
            <a:r>
              <a:rPr lang="en-US" altLang="zh-CN" sz="3200" dirty="0" smtClean="0">
                <a:solidFill>
                  <a:schemeClr val="tx1"/>
                </a:solidFill>
                <a:latin typeface="Aharoni" panose="02010803020104030203" charset="0"/>
                <a:cs typeface="Aharoni" panose="02010803020104030203" charset="0"/>
              </a:rPr>
              <a:t> century B.C.).</a:t>
            </a:r>
            <a:endParaRPr lang="en-US" altLang="zh-CN" sz="3200" dirty="0" smtClean="0">
              <a:solidFill>
                <a:schemeClr val="tx1"/>
              </a:solidFill>
              <a:latin typeface="Aharoni" panose="02010803020104030203" charset="0"/>
              <a:cs typeface="Aharoni" panose="02010803020104030203"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58340" y="448310"/>
            <a:ext cx="10515600" cy="1325563"/>
          </a:xfrm>
        </p:spPr>
        <p:txBody>
          <a:bodyPr/>
          <a:p>
            <a:r>
              <a:rPr lang="en-US" altLang="zh-CN" dirty="0" smtClean="0">
                <a:latin typeface="Aharoni" panose="02010803020104030203" charset="0"/>
                <a:cs typeface="Aharoni" panose="02010803020104030203" charset="0"/>
              </a:rPr>
              <a:t>II. </a:t>
            </a:r>
            <a:r>
              <a:rPr lang="en-US" altLang="zh-CN" dirty="0" smtClean="0">
                <a:latin typeface="Aharoni" panose="02010803020104030203" charset="0"/>
                <a:cs typeface="Aharoni" panose="02010803020104030203" charset="0"/>
                <a:sym typeface="+mn-ea"/>
              </a:rPr>
              <a:t>Various types of chopsticks</a:t>
            </a:r>
            <a:r>
              <a:rPr lang="en-US" altLang="zh-CN" dirty="0" smtClean="0">
                <a:latin typeface="Aharoni" panose="02010803020104030203" charset="0"/>
                <a:cs typeface="Aharoni" panose="02010803020104030203" charset="0"/>
              </a:rPr>
              <a:t> </a:t>
            </a:r>
            <a:endParaRPr lang="en-US" altLang="zh-CN" dirty="0" smtClean="0">
              <a:latin typeface="Aharoni" panose="02010803020104030203" charset="0"/>
              <a:cs typeface="Aharoni" panose="02010803020104030203" charset="0"/>
            </a:endParaRPr>
          </a:p>
        </p:txBody>
      </p:sp>
      <p:pic>
        <p:nvPicPr>
          <p:cNvPr id="10244" name="Picture 4" descr="玉石筷"/>
          <p:cNvPicPr>
            <a:picLocks noChangeAspect="1" noChangeArrowheads="1"/>
          </p:cNvPicPr>
          <p:nvPr/>
        </p:nvPicPr>
        <p:blipFill>
          <a:blip r:embed="rId1" cstate="print"/>
          <a:srcRect l="7474" t="6911" b="16876"/>
          <a:stretch>
            <a:fillRect/>
          </a:stretch>
        </p:blipFill>
        <p:spPr bwMode="auto">
          <a:xfrm>
            <a:off x="915035" y="1970405"/>
            <a:ext cx="6685280" cy="3943985"/>
          </a:xfrm>
          <a:prstGeom prst="rect">
            <a:avLst/>
          </a:prstGeom>
          <a:noFill/>
          <a:ln w="9525" cmpd="sng">
            <a:noFill/>
            <a:miter lim="800000"/>
            <a:headEnd/>
            <a:tailEnd/>
          </a:ln>
        </p:spPr>
      </p:pic>
      <p:grpSp>
        <p:nvGrpSpPr>
          <p:cNvPr id="22" name="组合 21"/>
          <p:cNvGrpSpPr/>
          <p:nvPr/>
        </p:nvGrpSpPr>
        <p:grpSpPr>
          <a:xfrm>
            <a:off x="7823200" y="2318385"/>
            <a:ext cx="3960495" cy="1727835"/>
            <a:chOff x="1359" y="-246"/>
            <a:chExt cx="6237" cy="2721"/>
          </a:xfrm>
        </p:grpSpPr>
        <p:sp>
          <p:nvSpPr>
            <p:cNvPr id="23" name="椭圆形标注 22"/>
            <p:cNvSpPr/>
            <p:nvPr/>
          </p:nvSpPr>
          <p:spPr>
            <a:xfrm>
              <a:off x="1359" y="-246"/>
              <a:ext cx="6237" cy="2721"/>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p>
              <a:pPr algn="ctr"/>
              <a:endParaRPr lang="zh-CN" altLang="en-US"/>
            </a:p>
          </p:txBody>
        </p:sp>
        <p:sp>
          <p:nvSpPr>
            <p:cNvPr id="24" name="文本框 23"/>
            <p:cNvSpPr txBox="1"/>
            <p:nvPr/>
          </p:nvSpPr>
          <p:spPr>
            <a:xfrm>
              <a:off x="1884" y="704"/>
              <a:ext cx="5448" cy="822"/>
            </a:xfrm>
            <a:prstGeom prst="rect">
              <a:avLst/>
            </a:prstGeom>
            <a:noFill/>
          </p:spPr>
          <p:txBody>
            <a:bodyPr wrap="square" rtlCol="0">
              <a:spAutoFit/>
            </a:bodyPr>
            <a:p>
              <a:r>
                <a:rPr lang="en-US" altLang="zh-CN" sz="2800">
                  <a:solidFill>
                    <a:srgbClr val="3366FF"/>
                  </a:solidFill>
                  <a:latin typeface="Aharoni" panose="02010803020104030203" charset="0"/>
                  <a:cs typeface="Aharoni" panose="02010803020104030203" charset="0"/>
                </a:rPr>
                <a:t>jade chopsticks</a:t>
              </a:r>
              <a:endParaRPr lang="en-US" altLang="zh-CN" sz="2800">
                <a:solidFill>
                  <a:srgbClr val="3366FF"/>
                </a:solidFill>
                <a:latin typeface="Aharoni" panose="02010803020104030203" charset="0"/>
                <a:cs typeface="Aharoni" panose="02010803020104030203" charset="0"/>
              </a:endParaRPr>
            </a:p>
          </p:txBody>
        </p:sp>
      </p:grpSp>
      <p:pic>
        <p:nvPicPr>
          <p:cNvPr id="9220" name="Picture 4" descr="竹筷"/>
          <p:cNvPicPr>
            <a:picLocks noChangeAspect="1" noChangeArrowheads="1"/>
          </p:cNvPicPr>
          <p:nvPr/>
        </p:nvPicPr>
        <p:blipFill>
          <a:blip r:embed="rId2" cstate="print"/>
          <a:srcRect l="11157" r="16550"/>
          <a:stretch>
            <a:fillRect/>
          </a:stretch>
        </p:blipFill>
        <p:spPr bwMode="auto">
          <a:xfrm>
            <a:off x="659130" y="1774190"/>
            <a:ext cx="6939915" cy="3944620"/>
          </a:xfrm>
          <a:prstGeom prst="rect">
            <a:avLst/>
          </a:prstGeom>
          <a:noFill/>
          <a:ln w="9525" cmpd="sng">
            <a:noFill/>
            <a:miter lim="800000"/>
            <a:headEnd/>
            <a:tailEnd/>
          </a:ln>
        </p:spPr>
      </p:pic>
      <p:grpSp>
        <p:nvGrpSpPr>
          <p:cNvPr id="11" name="组合 10"/>
          <p:cNvGrpSpPr/>
          <p:nvPr/>
        </p:nvGrpSpPr>
        <p:grpSpPr>
          <a:xfrm>
            <a:off x="7823200" y="2418080"/>
            <a:ext cx="3959860" cy="1727200"/>
            <a:chOff x="12920" y="2531"/>
            <a:chExt cx="6236" cy="2720"/>
          </a:xfrm>
        </p:grpSpPr>
        <p:sp>
          <p:nvSpPr>
            <p:cNvPr id="9" name="椭圆形标注 8"/>
            <p:cNvSpPr/>
            <p:nvPr/>
          </p:nvSpPr>
          <p:spPr>
            <a:xfrm>
              <a:off x="12920" y="2531"/>
              <a:ext cx="6237" cy="2721"/>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p>
              <a:pPr algn="ctr"/>
              <a:endParaRPr lang="zh-CN" altLang="en-US"/>
            </a:p>
          </p:txBody>
        </p:sp>
        <p:sp>
          <p:nvSpPr>
            <p:cNvPr id="10" name="文本框 9"/>
            <p:cNvSpPr txBox="1"/>
            <p:nvPr/>
          </p:nvSpPr>
          <p:spPr>
            <a:xfrm>
              <a:off x="13315" y="3481"/>
              <a:ext cx="5448" cy="822"/>
            </a:xfrm>
            <a:prstGeom prst="rect">
              <a:avLst/>
            </a:prstGeom>
            <a:noFill/>
          </p:spPr>
          <p:txBody>
            <a:bodyPr wrap="square" rtlCol="0">
              <a:spAutoFit/>
            </a:bodyPr>
            <a:p>
              <a:r>
                <a:rPr lang="en-US" altLang="zh-CN" sz="2800">
                  <a:solidFill>
                    <a:srgbClr val="3366FF"/>
                  </a:solidFill>
                  <a:latin typeface="Aharoni" panose="02010803020104030203" charset="0"/>
                  <a:cs typeface="Aharoni" panose="02010803020104030203" charset="0"/>
                </a:rPr>
                <a:t>bamboo chopsticks</a:t>
              </a:r>
              <a:endParaRPr lang="en-US" altLang="zh-CN" sz="2800">
                <a:solidFill>
                  <a:srgbClr val="3366FF"/>
                </a:solidFill>
                <a:latin typeface="Aharoni" panose="02010803020104030203" charset="0"/>
                <a:cs typeface="Aharoni" panose="02010803020104030203" charset="0"/>
              </a:endParaRPr>
            </a:p>
          </p:txBody>
        </p:sp>
      </p:grpSp>
      <p:pic>
        <p:nvPicPr>
          <p:cNvPr id="11267" name="Picture 3" descr="象牙筷"/>
          <p:cNvPicPr>
            <a:picLocks noChangeAspect="1" noChangeArrowheads="1"/>
          </p:cNvPicPr>
          <p:nvPr/>
        </p:nvPicPr>
        <p:blipFill>
          <a:blip r:embed="rId3" cstate="print"/>
          <a:srcRect/>
          <a:stretch>
            <a:fillRect/>
          </a:stretch>
        </p:blipFill>
        <p:spPr bwMode="auto">
          <a:xfrm>
            <a:off x="658813" y="1774508"/>
            <a:ext cx="6873875" cy="3943985"/>
          </a:xfrm>
          <a:prstGeom prst="rect">
            <a:avLst/>
          </a:prstGeom>
          <a:noFill/>
          <a:ln w="9525" cmpd="sng">
            <a:noFill/>
            <a:miter lim="800000"/>
            <a:headEnd/>
            <a:tailEnd/>
          </a:ln>
        </p:spPr>
      </p:pic>
      <p:grpSp>
        <p:nvGrpSpPr>
          <p:cNvPr id="12" name="组合 11"/>
          <p:cNvGrpSpPr/>
          <p:nvPr/>
        </p:nvGrpSpPr>
        <p:grpSpPr>
          <a:xfrm>
            <a:off x="7907020" y="2318385"/>
            <a:ext cx="3960495" cy="1727835"/>
            <a:chOff x="12920" y="2531"/>
            <a:chExt cx="6237" cy="2721"/>
          </a:xfrm>
        </p:grpSpPr>
        <p:sp>
          <p:nvSpPr>
            <p:cNvPr id="13" name="椭圆形标注 12"/>
            <p:cNvSpPr/>
            <p:nvPr/>
          </p:nvSpPr>
          <p:spPr>
            <a:xfrm>
              <a:off x="12920" y="2531"/>
              <a:ext cx="6237" cy="2721"/>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p>
              <a:pPr algn="ctr"/>
              <a:endParaRPr lang="zh-CN" altLang="en-US"/>
            </a:p>
          </p:txBody>
        </p:sp>
        <p:sp>
          <p:nvSpPr>
            <p:cNvPr id="14" name="文本框 13"/>
            <p:cNvSpPr txBox="1"/>
            <p:nvPr/>
          </p:nvSpPr>
          <p:spPr>
            <a:xfrm>
              <a:off x="13315" y="3481"/>
              <a:ext cx="5448" cy="822"/>
            </a:xfrm>
            <a:prstGeom prst="rect">
              <a:avLst/>
            </a:prstGeom>
            <a:noFill/>
          </p:spPr>
          <p:txBody>
            <a:bodyPr wrap="square" rtlCol="0">
              <a:spAutoFit/>
            </a:bodyPr>
            <a:p>
              <a:r>
                <a:rPr lang="en-US" altLang="zh-CN" sz="2800">
                  <a:solidFill>
                    <a:srgbClr val="3366FF"/>
                  </a:solidFill>
                  <a:latin typeface="Aharoni" panose="02010803020104030203" charset="0"/>
                  <a:cs typeface="Aharoni" panose="02010803020104030203" charset="0"/>
                </a:rPr>
                <a:t>ivory chopsticks</a:t>
              </a:r>
              <a:endParaRPr lang="en-US" altLang="zh-CN" sz="2800">
                <a:solidFill>
                  <a:srgbClr val="3366FF"/>
                </a:solidFill>
                <a:latin typeface="Aharoni" panose="02010803020104030203" charset="0"/>
                <a:cs typeface="Aharoni" panose="02010803020104030203" charset="0"/>
              </a:endParaRPr>
            </a:p>
          </p:txBody>
        </p:sp>
      </p:grpSp>
      <p:pic>
        <p:nvPicPr>
          <p:cNvPr id="12292" name="Picture 4" descr="金筷"/>
          <p:cNvPicPr>
            <a:picLocks noChangeAspect="1" noChangeArrowheads="1"/>
          </p:cNvPicPr>
          <p:nvPr/>
        </p:nvPicPr>
        <p:blipFill>
          <a:blip r:embed="rId4" cstate="print"/>
          <a:srcRect/>
          <a:stretch>
            <a:fillRect/>
          </a:stretch>
        </p:blipFill>
        <p:spPr bwMode="auto">
          <a:xfrm>
            <a:off x="608965" y="1847215"/>
            <a:ext cx="6972935" cy="4175760"/>
          </a:xfrm>
          <a:prstGeom prst="rect">
            <a:avLst/>
          </a:prstGeom>
          <a:noFill/>
          <a:ln w="9525" cmpd="sng">
            <a:noFill/>
            <a:miter lim="800000"/>
            <a:headEnd/>
            <a:tailEnd/>
          </a:ln>
        </p:spPr>
      </p:pic>
      <p:grpSp>
        <p:nvGrpSpPr>
          <p:cNvPr id="15" name="组合 14"/>
          <p:cNvGrpSpPr/>
          <p:nvPr/>
        </p:nvGrpSpPr>
        <p:grpSpPr>
          <a:xfrm>
            <a:off x="7823835" y="2319020"/>
            <a:ext cx="3960495" cy="1727835"/>
            <a:chOff x="1359" y="-246"/>
            <a:chExt cx="6237" cy="2721"/>
          </a:xfrm>
        </p:grpSpPr>
        <p:sp>
          <p:nvSpPr>
            <p:cNvPr id="16" name="椭圆形标注 15"/>
            <p:cNvSpPr/>
            <p:nvPr/>
          </p:nvSpPr>
          <p:spPr>
            <a:xfrm>
              <a:off x="1359" y="-246"/>
              <a:ext cx="6237" cy="2721"/>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p>
              <a:pPr algn="ctr"/>
              <a:endParaRPr lang="zh-CN" altLang="en-US"/>
            </a:p>
          </p:txBody>
        </p:sp>
        <p:sp>
          <p:nvSpPr>
            <p:cNvPr id="17" name="文本框 16"/>
            <p:cNvSpPr txBox="1"/>
            <p:nvPr/>
          </p:nvSpPr>
          <p:spPr>
            <a:xfrm>
              <a:off x="1884" y="704"/>
              <a:ext cx="5448" cy="822"/>
            </a:xfrm>
            <a:prstGeom prst="rect">
              <a:avLst/>
            </a:prstGeom>
            <a:noFill/>
          </p:spPr>
          <p:txBody>
            <a:bodyPr wrap="square" rtlCol="0">
              <a:spAutoFit/>
            </a:bodyPr>
            <a:p>
              <a:r>
                <a:rPr lang="en-US" altLang="zh-CN" sz="2800">
                  <a:solidFill>
                    <a:srgbClr val="3366FF"/>
                  </a:solidFill>
                  <a:latin typeface="Aharoni" panose="02010803020104030203" charset="0"/>
                  <a:cs typeface="Aharoni" panose="02010803020104030203" charset="0"/>
                </a:rPr>
                <a:t>gold chopsticks</a:t>
              </a:r>
              <a:endParaRPr lang="en-US" altLang="zh-CN" sz="2800">
                <a:solidFill>
                  <a:srgbClr val="3366FF"/>
                </a:solidFill>
                <a:latin typeface="Aharoni" panose="02010803020104030203" charset="0"/>
                <a:cs typeface="Aharoni" panose="02010803020104030203" charset="0"/>
              </a:endParaRPr>
            </a:p>
          </p:txBody>
        </p:sp>
      </p:grpSp>
      <p:pic>
        <p:nvPicPr>
          <p:cNvPr id="13316" name="Picture 4" descr="塑料筷"/>
          <p:cNvPicPr>
            <a:picLocks noChangeAspect="1" noChangeArrowheads="1"/>
          </p:cNvPicPr>
          <p:nvPr/>
        </p:nvPicPr>
        <p:blipFill>
          <a:blip r:embed="rId5" cstate="print"/>
          <a:srcRect/>
          <a:stretch>
            <a:fillRect/>
          </a:stretch>
        </p:blipFill>
        <p:spPr bwMode="auto">
          <a:xfrm>
            <a:off x="542925" y="1847215"/>
            <a:ext cx="7055485" cy="4248150"/>
          </a:xfrm>
          <a:prstGeom prst="rect">
            <a:avLst/>
          </a:prstGeom>
          <a:noFill/>
          <a:ln w="9525" cmpd="sng">
            <a:noFill/>
            <a:miter lim="800000"/>
            <a:headEnd/>
            <a:tailEnd/>
          </a:ln>
        </p:spPr>
      </p:pic>
      <p:grpSp>
        <p:nvGrpSpPr>
          <p:cNvPr id="19" name="组合 18"/>
          <p:cNvGrpSpPr/>
          <p:nvPr/>
        </p:nvGrpSpPr>
        <p:grpSpPr>
          <a:xfrm>
            <a:off x="7823200" y="2318385"/>
            <a:ext cx="3960495" cy="1727835"/>
            <a:chOff x="1359" y="-246"/>
            <a:chExt cx="6237" cy="2721"/>
          </a:xfrm>
        </p:grpSpPr>
        <p:sp>
          <p:nvSpPr>
            <p:cNvPr id="20" name="椭圆形标注 19"/>
            <p:cNvSpPr/>
            <p:nvPr/>
          </p:nvSpPr>
          <p:spPr>
            <a:xfrm>
              <a:off x="1359" y="-246"/>
              <a:ext cx="6237" cy="2721"/>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p>
              <a:pPr algn="ctr"/>
              <a:endParaRPr lang="zh-CN" altLang="en-US"/>
            </a:p>
          </p:txBody>
        </p:sp>
        <p:sp>
          <p:nvSpPr>
            <p:cNvPr id="21" name="文本框 20"/>
            <p:cNvSpPr txBox="1"/>
            <p:nvPr/>
          </p:nvSpPr>
          <p:spPr>
            <a:xfrm>
              <a:off x="1884" y="704"/>
              <a:ext cx="5448" cy="822"/>
            </a:xfrm>
            <a:prstGeom prst="rect">
              <a:avLst/>
            </a:prstGeom>
            <a:noFill/>
          </p:spPr>
          <p:txBody>
            <a:bodyPr wrap="square" rtlCol="0">
              <a:spAutoFit/>
            </a:bodyPr>
            <a:p>
              <a:r>
                <a:rPr lang="en-US" altLang="zh-CN" sz="2800">
                  <a:solidFill>
                    <a:srgbClr val="3366FF"/>
                  </a:solidFill>
                  <a:latin typeface="Aharoni" panose="02010803020104030203" charset="0"/>
                  <a:cs typeface="Aharoni" panose="02010803020104030203" charset="0"/>
                </a:rPr>
                <a:t>plastic chopsticks</a:t>
              </a:r>
              <a:endParaRPr lang="en-US" altLang="zh-CN" sz="2800">
                <a:solidFill>
                  <a:srgbClr val="3366FF"/>
                </a:solidFill>
                <a:latin typeface="Aharoni" panose="02010803020104030203" charset="0"/>
                <a:cs typeface="Aharoni" panose="02010803020104030203"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500" fill="hold">
                                          <p:stCondLst>
                                            <p:cond delay="0"/>
                                          </p:stCondLst>
                                        </p:cTn>
                                        <p:tgtEl>
                                          <p:spTgt spid="10244"/>
                                        </p:tgtEl>
                                        <p:attrNameLst>
                                          <p:attrName>style.visibility</p:attrName>
                                        </p:attrNameLst>
                                      </p:cBhvr>
                                      <p:to>
                                        <p:strVal val="visible"/>
                                      </p:to>
                                    </p:set>
                                    <p:animEffect transition="in" filter="diamond(in)">
                                      <p:cBhvr>
                                        <p:cTn id="13" dur="500"/>
                                        <p:tgtEl>
                                          <p:spTgt spid="1024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9220"/>
                                        </p:tgtEl>
                                        <p:attrNameLst>
                                          <p:attrName>style.visibility</p:attrName>
                                        </p:attrNameLst>
                                      </p:cBhvr>
                                      <p:to>
                                        <p:strVal val="visible"/>
                                      </p:to>
                                    </p:set>
                                    <p:anim calcmode="lin" valueType="num">
                                      <p:cBhvr additive="base">
                                        <p:cTn id="24" dur="500" fill="hold"/>
                                        <p:tgtEl>
                                          <p:spTgt spid="9220"/>
                                        </p:tgtEl>
                                        <p:attrNameLst>
                                          <p:attrName>ppt_x</p:attrName>
                                        </p:attrNameLst>
                                      </p:cBhvr>
                                      <p:tavLst>
                                        <p:tav tm="0">
                                          <p:val>
                                            <p:strVal val="#ppt_x"/>
                                          </p:val>
                                        </p:tav>
                                        <p:tav tm="100000">
                                          <p:val>
                                            <p:strVal val="#ppt_x"/>
                                          </p:val>
                                        </p:tav>
                                      </p:tavLst>
                                    </p:anim>
                                    <p:anim calcmode="lin" valueType="num">
                                      <p:cBhvr additive="base">
                                        <p:cTn id="25"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26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500"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2292"/>
                                        </p:tgtEl>
                                        <p:attrNameLst>
                                          <p:attrName>style.visibility</p:attrName>
                                        </p:attrNameLst>
                                      </p:cBhvr>
                                      <p:to>
                                        <p:strVal val="visible"/>
                                      </p:to>
                                    </p:set>
                                    <p:animEffect transition="in" filter="barn(inVertical)">
                                      <p:cBhvr>
                                        <p:cTn id="45" dur="500"/>
                                        <p:tgtEl>
                                          <p:spTgt spid="12292"/>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500" fill="hold">
                                          <p:stCondLst>
                                            <p:cond delay="0"/>
                                          </p:stCondLst>
                                        </p:cTn>
                                        <p:tgtEl>
                                          <p:spTgt spid="15"/>
                                        </p:tgtEl>
                                        <p:attrNameLst>
                                          <p:attrName>style.visibility</p:attrName>
                                        </p:attrNameLst>
                                      </p:cBhvr>
                                      <p:to>
                                        <p:strVal val="visible"/>
                                      </p:to>
                                    </p:set>
                                    <p:animEffect transition="in" filter="box(in)">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500" fill="hold">
                                          <p:stCondLst>
                                            <p:cond delay="0"/>
                                          </p:stCondLst>
                                        </p:cTn>
                                        <p:tgtEl>
                                          <p:spTgt spid="13316"/>
                                        </p:tgtEl>
                                        <p:attrNameLst>
                                          <p:attrName>style.visibility</p:attrName>
                                        </p:attrNameLst>
                                      </p:cBhvr>
                                      <p:to>
                                        <p:strVal val="visible"/>
                                      </p:to>
                                    </p:set>
                                    <p:animEffect transition="in" filter="wheel(1)">
                                      <p:cBhvr>
                                        <p:cTn id="55" dur="500"/>
                                        <p:tgtEl>
                                          <p:spTgt spid="1331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nodeType="clickEffect">
                                  <p:stCondLst>
                                    <p:cond delay="0"/>
                                  </p:stCondLst>
                                  <p:childTnLst>
                                    <p:set>
                                      <p:cBhvr>
                                        <p:cTn id="64" dur="500" fill="hold">
                                          <p:stCondLst>
                                            <p:cond delay="0"/>
                                          </p:stCondLst>
                                        </p:cTn>
                                        <p:tgtEl>
                                          <p:spTgt spid="22"/>
                                        </p:tgtEl>
                                        <p:attrNameLst>
                                          <p:attrName>style.visibility</p:attrName>
                                        </p:attrNameLst>
                                      </p:cBhvr>
                                      <p:to>
                                        <p:strVal val="visible"/>
                                      </p:to>
                                    </p:set>
                                    <p:animEffect transition="in" filter="box(in)">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descr="http://t3.baidu.com/it/u=2232003097,172755586&amp;fm=52&amp;gp=0.jpg"/>
          <p:cNvSpPr>
            <a:spLocks noChangeAspect="1" noChangeArrowheads="1"/>
          </p:cNvSpPr>
          <p:nvPr/>
        </p:nvSpPr>
        <p:spPr bwMode="auto">
          <a:xfrm>
            <a:off x="1641475" y="-144463"/>
            <a:ext cx="304800" cy="304801"/>
          </a:xfrm>
          <a:prstGeom prst="rect">
            <a:avLst/>
          </a:prstGeom>
          <a:noFill/>
        </p:spPr>
        <p:txBody>
          <a:bodyPr vert="horz" wrap="square" lIns="91440" tIns="45720" rIns="91440" bIns="45720" numCol="1" anchor="t" anchorCtr="0" compatLnSpc="1"/>
          <a:lstStyle/>
          <a:p>
            <a:endParaRPr lang="zh-CN" altLang="en-US"/>
          </a:p>
        </p:txBody>
      </p:sp>
      <p:sp>
        <p:nvSpPr>
          <p:cNvPr id="40964" name="AutoShape 4" descr="http://t3.baidu.com/it/u=2232003097,172755586&amp;fm=52&amp;gp=0.jpg"/>
          <p:cNvSpPr>
            <a:spLocks noChangeAspect="1" noChangeArrowheads="1"/>
          </p:cNvSpPr>
          <p:nvPr/>
        </p:nvSpPr>
        <p:spPr bwMode="auto">
          <a:xfrm>
            <a:off x="16414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40966" name="Picture 6" descr="http://bbsimg.qianlong.com/attachments/forum/day_071018/20071018_a9e8bfcd183aa50023a9e351DNLkK9Jt.jpg"/>
          <p:cNvPicPr>
            <a:picLocks noChangeAspect="1" noChangeArrowheads="1"/>
          </p:cNvPicPr>
          <p:nvPr/>
        </p:nvPicPr>
        <p:blipFill>
          <a:blip r:embed="rId1" cstate="print"/>
          <a:srcRect l="-6369" b="12024"/>
          <a:stretch>
            <a:fillRect/>
          </a:stretch>
        </p:blipFill>
        <p:spPr bwMode="auto">
          <a:xfrm>
            <a:off x="9053830" y="4168140"/>
            <a:ext cx="3053080" cy="2536190"/>
          </a:xfrm>
          <a:prstGeom prst="ellipse">
            <a:avLst/>
          </a:prstGeom>
          <a:noFill/>
          <a:ln w="12700" cmpd="sng">
            <a:solidFill>
              <a:schemeClr val="accent1">
                <a:shade val="50000"/>
              </a:schemeClr>
            </a:solidFill>
            <a:prstDash val="solid"/>
          </a:ln>
        </p:spPr>
      </p:pic>
      <p:sp>
        <p:nvSpPr>
          <p:cNvPr id="2" name="标题 1"/>
          <p:cNvSpPr>
            <a:spLocks noGrp="1"/>
          </p:cNvSpPr>
          <p:nvPr>
            <p:ph type="title"/>
          </p:nvPr>
        </p:nvSpPr>
        <p:spPr>
          <a:xfrm>
            <a:off x="421640" y="160020"/>
            <a:ext cx="10515600" cy="1325563"/>
          </a:xfrm>
        </p:spPr>
        <p:txBody>
          <a:bodyPr/>
          <a:p>
            <a:r>
              <a:rPr lang="en-US" altLang="zh-CN" dirty="0" smtClean="0">
                <a:latin typeface="Aharoni" panose="02010803020104030203" charset="0"/>
                <a:cs typeface="Aharoni" panose="02010803020104030203" charset="0"/>
              </a:rPr>
              <a:t>III.How to use chopsticks?</a:t>
            </a:r>
            <a:endParaRPr lang="en-US" altLang="zh-CN" dirty="0" smtClean="0">
              <a:latin typeface="Aharoni" panose="02010803020104030203" charset="0"/>
              <a:cs typeface="Aharoni" panose="02010803020104030203" charset="0"/>
            </a:endParaRPr>
          </a:p>
        </p:txBody>
      </p:sp>
      <p:pic>
        <p:nvPicPr>
          <p:cNvPr id="3" name="图片 2" descr="mp57602492_1454358783547_3"/>
          <p:cNvPicPr>
            <a:picLocks noChangeAspect="1"/>
          </p:cNvPicPr>
          <p:nvPr/>
        </p:nvPicPr>
        <p:blipFill>
          <a:blip r:embed="rId2"/>
          <a:srcRect t="11824"/>
          <a:stretch>
            <a:fillRect/>
          </a:stretch>
        </p:blipFill>
        <p:spPr>
          <a:xfrm>
            <a:off x="23495" y="1315085"/>
            <a:ext cx="2800985" cy="2781935"/>
          </a:xfrm>
          <a:prstGeom prst="ellipse">
            <a:avLst/>
          </a:prstGeom>
          <a:ln w="12700" cmpd="sng">
            <a:solidFill>
              <a:schemeClr val="accent1">
                <a:shade val="50000"/>
              </a:schemeClr>
            </a:solidFill>
            <a:prstDash val="solid"/>
          </a:ln>
        </p:spPr>
      </p:pic>
      <p:pic>
        <p:nvPicPr>
          <p:cNvPr id="4" name="图片 3" descr="mp57602492_1454358783547_4"/>
          <p:cNvPicPr>
            <a:picLocks noChangeAspect="1"/>
          </p:cNvPicPr>
          <p:nvPr/>
        </p:nvPicPr>
        <p:blipFill>
          <a:blip r:embed="rId3"/>
          <a:srcRect t="17561"/>
          <a:stretch>
            <a:fillRect/>
          </a:stretch>
        </p:blipFill>
        <p:spPr>
          <a:xfrm>
            <a:off x="3029585" y="1240155"/>
            <a:ext cx="2734945" cy="2658110"/>
          </a:xfrm>
          <a:prstGeom prst="ellipse">
            <a:avLst/>
          </a:prstGeom>
          <a:ln w="12700" cmpd="sng">
            <a:solidFill>
              <a:schemeClr val="accent1">
                <a:shade val="50000"/>
              </a:schemeClr>
            </a:solidFill>
            <a:prstDash val="solid"/>
          </a:ln>
        </p:spPr>
      </p:pic>
      <p:pic>
        <p:nvPicPr>
          <p:cNvPr id="5" name="图片 4" descr="mp57602492_1454358783547_5"/>
          <p:cNvPicPr>
            <a:picLocks noChangeAspect="1"/>
          </p:cNvPicPr>
          <p:nvPr/>
        </p:nvPicPr>
        <p:blipFill>
          <a:blip r:embed="rId4"/>
          <a:srcRect t="16752"/>
          <a:stretch>
            <a:fillRect/>
          </a:stretch>
        </p:blipFill>
        <p:spPr>
          <a:xfrm>
            <a:off x="6085840" y="1315085"/>
            <a:ext cx="2948940" cy="2669540"/>
          </a:xfrm>
          <a:prstGeom prst="ellipse">
            <a:avLst/>
          </a:prstGeom>
          <a:ln w="12700" cmpd="sng">
            <a:solidFill>
              <a:schemeClr val="accent1">
                <a:shade val="50000"/>
              </a:schemeClr>
            </a:solidFill>
            <a:prstDash val="solid"/>
          </a:ln>
        </p:spPr>
      </p:pic>
      <p:pic>
        <p:nvPicPr>
          <p:cNvPr id="6" name="图片 5" descr="mp57602492_1454358783547_6"/>
          <p:cNvPicPr>
            <a:picLocks noChangeAspect="1"/>
          </p:cNvPicPr>
          <p:nvPr/>
        </p:nvPicPr>
        <p:blipFill>
          <a:blip r:embed="rId5"/>
          <a:srcRect t="21359"/>
          <a:stretch>
            <a:fillRect/>
          </a:stretch>
        </p:blipFill>
        <p:spPr>
          <a:xfrm>
            <a:off x="9295765" y="1127125"/>
            <a:ext cx="2811145" cy="2771140"/>
          </a:xfrm>
          <a:prstGeom prst="ellipse">
            <a:avLst/>
          </a:prstGeom>
          <a:ln w="12700" cmpd="sng">
            <a:solidFill>
              <a:schemeClr val="accent1">
                <a:shade val="50000"/>
              </a:schemeClr>
            </a:solidFill>
            <a:prstDash val="solid"/>
          </a:ln>
        </p:spPr>
      </p:pic>
      <p:pic>
        <p:nvPicPr>
          <p:cNvPr id="7" name="图片 6" descr="mp57602492_1454358783547_7"/>
          <p:cNvPicPr>
            <a:picLocks noChangeAspect="1"/>
          </p:cNvPicPr>
          <p:nvPr/>
        </p:nvPicPr>
        <p:blipFill>
          <a:blip r:embed="rId6"/>
          <a:srcRect l="21250" t="5132"/>
          <a:stretch>
            <a:fillRect/>
          </a:stretch>
        </p:blipFill>
        <p:spPr>
          <a:xfrm>
            <a:off x="23495" y="4097020"/>
            <a:ext cx="2855595" cy="2607310"/>
          </a:xfrm>
          <a:prstGeom prst="ellipse">
            <a:avLst/>
          </a:prstGeom>
          <a:ln w="12700" cmpd="sng">
            <a:solidFill>
              <a:schemeClr val="accent1">
                <a:shade val="50000"/>
              </a:schemeClr>
            </a:solidFill>
            <a:prstDash val="solid"/>
          </a:ln>
        </p:spPr>
      </p:pic>
      <p:pic>
        <p:nvPicPr>
          <p:cNvPr id="8" name="图片 7" descr="mp57602492_1454358783547_8"/>
          <p:cNvPicPr>
            <a:picLocks noChangeAspect="1"/>
          </p:cNvPicPr>
          <p:nvPr/>
        </p:nvPicPr>
        <p:blipFill>
          <a:blip r:embed="rId7"/>
          <a:srcRect t="14079"/>
          <a:stretch>
            <a:fillRect/>
          </a:stretch>
        </p:blipFill>
        <p:spPr>
          <a:xfrm>
            <a:off x="3128010" y="4168775"/>
            <a:ext cx="2636520" cy="2741930"/>
          </a:xfrm>
          <a:prstGeom prst="ellipse">
            <a:avLst/>
          </a:prstGeom>
          <a:ln w="12700" cmpd="sng">
            <a:solidFill>
              <a:schemeClr val="accent1">
                <a:shade val="50000"/>
              </a:schemeClr>
            </a:solidFill>
            <a:prstDash val="solid"/>
          </a:ln>
        </p:spPr>
      </p:pic>
      <p:pic>
        <p:nvPicPr>
          <p:cNvPr id="9" name="图片 8" descr="mp57602492_1454358783547_9"/>
          <p:cNvPicPr>
            <a:picLocks noChangeAspect="1"/>
          </p:cNvPicPr>
          <p:nvPr/>
        </p:nvPicPr>
        <p:blipFill>
          <a:blip r:embed="rId8"/>
          <a:srcRect t="6212"/>
          <a:stretch>
            <a:fillRect/>
          </a:stretch>
        </p:blipFill>
        <p:spPr>
          <a:xfrm>
            <a:off x="6199505" y="4243070"/>
            <a:ext cx="2720975" cy="2461260"/>
          </a:xfrm>
          <a:prstGeom prst="ellipse">
            <a:avLst/>
          </a:prstGeom>
          <a:ln w="12700" cmpd="sng">
            <a:solidFill>
              <a:schemeClr val="accent1">
                <a:shade val="50000"/>
              </a:schemeClr>
            </a:solidFill>
            <a:prstDash val="soli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500"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500" fill="hold">
                                          <p:stCondLst>
                                            <p:cond delay="0"/>
                                          </p:stCondLst>
                                        </p:cTn>
                                        <p:tgtEl>
                                          <p:spTgt spid="9"/>
                                        </p:tgtEl>
                                        <p:attrNameLst>
                                          <p:attrName>style.visibility</p:attrName>
                                        </p:attrNameLst>
                                      </p:cBhvr>
                                      <p:to>
                                        <p:strVal val="visible"/>
                                      </p:to>
                                    </p:set>
                                    <p:animEffect transition="in" filter="wheel(1)">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nodeType="clickEffect">
                                  <p:stCondLst>
                                    <p:cond delay="0"/>
                                  </p:stCondLst>
                                  <p:childTnLst>
                                    <p:set>
                                      <p:cBhvr>
                                        <p:cTn id="42" dur="2000" fill="hold">
                                          <p:stCondLst>
                                            <p:cond delay="0"/>
                                          </p:stCondLst>
                                        </p:cTn>
                                        <p:tgtEl>
                                          <p:spTgt spid="40966"/>
                                        </p:tgtEl>
                                        <p:attrNameLst>
                                          <p:attrName>style.visibility</p:attrName>
                                        </p:attrNameLst>
                                      </p:cBhvr>
                                      <p:to>
                                        <p:strVal val="visible"/>
                                      </p:to>
                                    </p:set>
                                    <p:anim calcmode="lin" valueType="num">
                                      <p:cBhvr additive="base">
                                        <p:cTn id="43" dur="2000" fill="hold"/>
                                        <p:tgtEl>
                                          <p:spTgt spid="40966"/>
                                        </p:tgtEl>
                                        <p:attrNameLst>
                                          <p:attrName>ppt_x</p:attrName>
                                        </p:attrNameLst>
                                      </p:cBhvr>
                                      <p:tavLst>
                                        <p:tav tm="0">
                                          <p:val>
                                            <p:strVal val="#ppt_x"/>
                                          </p:val>
                                        </p:tav>
                                        <p:tav tm="100000">
                                          <p:val>
                                            <p:strVal val="#ppt_x"/>
                                          </p:val>
                                        </p:tav>
                                      </p:tavLst>
                                    </p:anim>
                                    <p:anim calcmode="lin" valueType="num">
                                      <p:cBhvr additive="base">
                                        <p:cTn id="44" dur="2000" fill="hold"/>
                                        <p:tgtEl>
                                          <p:spTgt spid="40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nvSpPr>
        <p:spPr>
          <a:xfrm>
            <a:off x="475615" y="1136650"/>
            <a:ext cx="10944225" cy="1325880"/>
          </a:xfrm>
          <a:prstGeom prst="rect">
            <a:avLst/>
          </a:prstGeom>
          <a:noFill/>
          <a:ln>
            <a:noFill/>
          </a:ln>
        </p:spPr>
        <p:txBody>
          <a:bodyPr vert="horz" wrap="square" lIns="91440" tIns="45720" rIns="91440" bIns="45720" numCol="1" anchor="ctr" anchorCtr="0" compatLnSpc="1"/>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9pPr>
          </a:lstStyle>
          <a:p>
            <a:r>
              <a:rPr lang="en-US" altLang="zh-CN" dirty="0" smtClean="0">
                <a:latin typeface="Aharoni" panose="02010803020104030203" charset="0"/>
                <a:cs typeface="Aharoni" panose="02010803020104030203" charset="0"/>
              </a:rPr>
              <a:t>IV.Some table manners about chopsticks</a:t>
            </a:r>
            <a:endParaRPr lang="en-US" altLang="zh-CN" dirty="0" smtClean="0">
              <a:latin typeface="Aharoni" panose="02010803020104030203" charset="0"/>
              <a:cs typeface="Aharoni" panose="02010803020104030203" charset="0"/>
            </a:endParaRPr>
          </a:p>
        </p:txBody>
      </p:sp>
      <p:sp>
        <p:nvSpPr>
          <p:cNvPr id="3" name="文本框 2"/>
          <p:cNvSpPr txBox="1"/>
          <p:nvPr/>
        </p:nvSpPr>
        <p:spPr>
          <a:xfrm>
            <a:off x="737870" y="2842895"/>
            <a:ext cx="10018395" cy="2061210"/>
          </a:xfrm>
          <a:prstGeom prst="rect">
            <a:avLst/>
          </a:prstGeom>
          <a:noFill/>
        </p:spPr>
        <p:txBody>
          <a:bodyPr wrap="square" rtlCol="0">
            <a:spAutoFit/>
          </a:bodyPr>
          <a:p>
            <a:r>
              <a:rPr lang="en-US" altLang="zh-CN" sz="3200">
                <a:solidFill>
                  <a:srgbClr val="3366FF"/>
                </a:solidFill>
                <a:latin typeface="Aharoni" panose="02010803020104030203" charset="0"/>
                <a:cs typeface="Aharoni" panose="02010803020104030203" charset="0"/>
              </a:rPr>
              <a:t>1.Don't stick chopsticks into the food.</a:t>
            </a:r>
            <a:endParaRPr lang="en-US" altLang="zh-CN" sz="3200">
              <a:solidFill>
                <a:srgbClr val="3366FF"/>
              </a:solidFill>
              <a:latin typeface="Aharoni" panose="02010803020104030203" charset="0"/>
              <a:cs typeface="Aharoni" panose="02010803020104030203" charset="0"/>
            </a:endParaRPr>
          </a:p>
          <a:p>
            <a:r>
              <a:rPr lang="en-US" altLang="zh-CN" sz="3200">
                <a:solidFill>
                  <a:srgbClr val="3366FF"/>
                </a:solidFill>
                <a:latin typeface="Aharoni" panose="02010803020104030203" charset="0"/>
                <a:cs typeface="Aharoni" panose="02010803020104030203" charset="0"/>
              </a:rPr>
              <a:t>2.Don't strech your index finger with chopsticks.</a:t>
            </a:r>
            <a:endParaRPr lang="en-US" altLang="zh-CN" sz="3200">
              <a:solidFill>
                <a:srgbClr val="3366FF"/>
              </a:solidFill>
              <a:latin typeface="Aharoni" panose="02010803020104030203" charset="0"/>
              <a:cs typeface="Aharoni" panose="02010803020104030203" charset="0"/>
            </a:endParaRPr>
          </a:p>
          <a:p>
            <a:r>
              <a:rPr lang="en-US" altLang="zh-CN" sz="3200">
                <a:solidFill>
                  <a:srgbClr val="3366FF"/>
                </a:solidFill>
                <a:latin typeface="Aharoni" panose="02010803020104030203" charset="0"/>
                <a:cs typeface="Aharoni" panose="02010803020104030203" charset="0"/>
              </a:rPr>
              <a:t>3.It's rude to hit an empty bowl with chopsticks.</a:t>
            </a:r>
            <a:endParaRPr lang="en-US" altLang="zh-CN" sz="3200">
              <a:solidFill>
                <a:srgbClr val="3366FF"/>
              </a:solidFill>
              <a:latin typeface="Aharoni" panose="02010803020104030203" charset="0"/>
              <a:cs typeface="Aharoni" panose="02010803020104030203" charset="0"/>
            </a:endParaRPr>
          </a:p>
          <a:p>
            <a:r>
              <a:rPr lang="en-US" altLang="zh-CN" sz="3200">
                <a:solidFill>
                  <a:srgbClr val="3366FF"/>
                </a:solidFill>
                <a:latin typeface="Aharoni" panose="02010803020104030203" charset="0"/>
                <a:cs typeface="Aharoni" panose="02010803020104030203" charset="0"/>
              </a:rPr>
              <a:t>4.It's impolite to stur everything in the dish.</a:t>
            </a:r>
            <a:endParaRPr lang="en-US" altLang="zh-CN" sz="3200">
              <a:solidFill>
                <a:srgbClr val="3366FF"/>
              </a:solidFill>
              <a:latin typeface="Aharoni" panose="02010803020104030203" charset="0"/>
              <a:cs typeface="Aharoni" panose="02010803020104030203"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10"/>
                                        </p:tgtEl>
                                        <p:attrNameLst>
                                          <p:attrName>ppt_x</p:attrName>
                                        </p:attrNameLst>
                                      </p:cBhvr>
                                      <p:tavLst>
                                        <p:tav tm="0">
                                          <p:val>
                                            <p:strVal val="ppt_x"/>
                                          </p:val>
                                        </p:tav>
                                        <p:tav tm="100000">
                                          <p:val>
                                            <p:strVal val="ppt_x"/>
                                          </p:val>
                                        </p:tav>
                                      </p:tavLst>
                                    </p:anim>
                                    <p:anim calcmode="lin" valueType="num">
                                      <p:cBhvr additive="base">
                                        <p:cTn id="24" dur="500"/>
                                        <p:tgtEl>
                                          <p:spTgt spid="10"/>
                                        </p:tgtEl>
                                        <p:attrNameLst>
                                          <p:attrName>ppt_y</p:attrName>
                                        </p:attrNameLst>
                                      </p:cBhvr>
                                      <p:tavLst>
                                        <p:tav tm="0">
                                          <p:val>
                                            <p:strVal val="ppt_y"/>
                                          </p:val>
                                        </p:tav>
                                        <p:tav tm="100000">
                                          <p:val>
                                            <p:strVal val="1+ppt_h/2"/>
                                          </p:val>
                                        </p:tav>
                                      </p:tavLst>
                                    </p:anim>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4955" y="305435"/>
            <a:ext cx="10944225" cy="1325880"/>
          </a:xfrm>
        </p:spPr>
        <p:txBody>
          <a:bodyPr/>
          <a:lstStyle/>
          <a:p>
            <a:r>
              <a:rPr lang="en-US" altLang="zh-CN" dirty="0" smtClean="0">
                <a:latin typeface="Aharoni" panose="02010803020104030203" charset="0"/>
                <a:cs typeface="Aharoni" panose="02010803020104030203" charset="0"/>
              </a:rPr>
              <a:t>V.Conclusion about chopsticks</a:t>
            </a:r>
            <a:endParaRPr lang="en-US" altLang="zh-CN" dirty="0" smtClean="0">
              <a:latin typeface="Aharoni" panose="02010803020104030203" charset="0"/>
              <a:cs typeface="Aharoni" panose="02010803020104030203" charset="0"/>
            </a:endParaRPr>
          </a:p>
        </p:txBody>
      </p:sp>
      <p:sp>
        <p:nvSpPr>
          <p:cNvPr id="3" name="文本框 2"/>
          <p:cNvSpPr txBox="1"/>
          <p:nvPr/>
        </p:nvSpPr>
        <p:spPr>
          <a:xfrm>
            <a:off x="274955" y="1449070"/>
            <a:ext cx="10650220" cy="5015865"/>
          </a:xfrm>
          <a:prstGeom prst="rect">
            <a:avLst/>
          </a:prstGeom>
          <a:noFill/>
        </p:spPr>
        <p:txBody>
          <a:bodyPr wrap="square" rtlCol="0">
            <a:spAutoFit/>
          </a:bodyPr>
          <a:p>
            <a:r>
              <a:rPr lang="en-US" altLang="zh-CN" sz="3200">
                <a:solidFill>
                  <a:srgbClr val="3366FF"/>
                </a:solidFill>
                <a:latin typeface="Aharoni" panose="02010803020104030203" charset="0"/>
                <a:cs typeface="Aharoni" panose="02010803020104030203" charset="0"/>
              </a:rPr>
              <a:t>Chopsticks ,as one of the most famous Chinese cultural symbols, also have a great influence in the world. As we all know, it's a kind of tool that spreads our culture abroad.When it refers to chopsticks,people will firstly think of China. Someone only says: if you can use chopsticks, you are half Chinese.  What can we learn from mere chopsticks? Personally, I have used them all my life, but it was only recently I realized the depth of influence they had in many people's way of life.</a:t>
            </a:r>
            <a:endParaRPr lang="en-US" altLang="zh-CN" sz="3200">
              <a:solidFill>
                <a:srgbClr val="3366FF"/>
              </a:solidFill>
              <a:latin typeface="Aharoni" panose="02010803020104030203" charset="0"/>
              <a:cs typeface="Aharoni" panose="02010803020104030203"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4955" y="305435"/>
            <a:ext cx="10944225" cy="1325880"/>
          </a:xfrm>
        </p:spPr>
        <p:txBody>
          <a:bodyPr/>
          <a:lstStyle/>
          <a:p>
            <a:r>
              <a:rPr lang="en-US" altLang="zh-CN" dirty="0" smtClean="0">
                <a:latin typeface="Aharoni" panose="02010803020104030203" charset="0"/>
                <a:cs typeface="Aharoni" panose="02010803020104030203" charset="0"/>
              </a:rPr>
              <a:t>V.Conclusion about chopsticks</a:t>
            </a:r>
            <a:endParaRPr lang="en-US" altLang="zh-CN" dirty="0" smtClean="0">
              <a:latin typeface="Aharoni" panose="02010803020104030203" charset="0"/>
              <a:cs typeface="Aharoni" panose="02010803020104030203" charset="0"/>
            </a:endParaRPr>
          </a:p>
        </p:txBody>
      </p:sp>
      <p:sp>
        <p:nvSpPr>
          <p:cNvPr id="3" name="文本框 2"/>
          <p:cNvSpPr txBox="1"/>
          <p:nvPr/>
        </p:nvSpPr>
        <p:spPr>
          <a:xfrm>
            <a:off x="274955" y="1449070"/>
            <a:ext cx="10650220" cy="4030980"/>
          </a:xfrm>
          <a:prstGeom prst="rect">
            <a:avLst/>
          </a:prstGeom>
          <a:noFill/>
        </p:spPr>
        <p:txBody>
          <a:bodyPr wrap="square" rtlCol="0">
            <a:spAutoFit/>
          </a:bodyPr>
          <a:p>
            <a:r>
              <a:rPr lang="en-US" altLang="zh-CN" sz="3200">
                <a:solidFill>
                  <a:srgbClr val="3366FF"/>
                </a:solidFill>
                <a:latin typeface="Aharoni" panose="02010803020104030203" charset="0"/>
                <a:cs typeface="Aharoni" panose="02010803020104030203" charset="0"/>
              </a:rPr>
              <a:t>Practice makes perfect.</a:t>
            </a:r>
            <a:endParaRPr lang="en-US" altLang="zh-CN" sz="3200">
              <a:solidFill>
                <a:srgbClr val="3366FF"/>
              </a:solidFill>
              <a:latin typeface="Aharoni" panose="02010803020104030203" charset="0"/>
              <a:cs typeface="Aharoni" panose="02010803020104030203" charset="0"/>
            </a:endParaRPr>
          </a:p>
          <a:p>
            <a:r>
              <a:rPr lang="en-US" altLang="zh-CN" sz="3200">
                <a:solidFill>
                  <a:srgbClr val="3366FF"/>
                </a:solidFill>
                <a:latin typeface="Aharoni" panose="02010803020104030203" charset="0"/>
                <a:cs typeface="Aharoni" panose="02010803020104030203" charset="0"/>
              </a:rPr>
              <a:t>Using chopsticks doesn't come naturally. You have to learn to use them and practice it. But how will you learn? Should you just read about it? Most would agree that there's no better way to practice than to look at the delicious food in front of you and tell yourself that you can't have any until you can use the chopsticks to get it. </a:t>
            </a:r>
            <a:endParaRPr lang="en-US" altLang="zh-CN" sz="3200">
              <a:solidFill>
                <a:srgbClr val="3366FF"/>
              </a:solidFill>
              <a:latin typeface="Aharoni" panose="02010803020104030203" charset="0"/>
              <a:cs typeface="Aharoni" panose="02010803020104030203"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gs5kfbt">
      <a:majorFont>
        <a:latin typeface="微软雅黑"/>
        <a:ea typeface="义启小魏楷"/>
        <a:cs typeface=""/>
      </a:majorFont>
      <a:minorFont>
        <a:latin typeface="微软雅黑"/>
        <a:ea typeface="义启小魏楷"/>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2213</Words>
  <Application>WPS 演示</Application>
  <PresentationFormat>自定义</PresentationFormat>
  <Paragraphs>59</Paragraphs>
  <Slides>10</Slides>
  <Notes>3</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10</vt:i4>
      </vt:variant>
    </vt:vector>
  </HeadingPairs>
  <TitlesOfParts>
    <vt:vector size="23" baseType="lpstr">
      <vt:lpstr>Arial</vt:lpstr>
      <vt:lpstr>宋体</vt:lpstr>
      <vt:lpstr>Wingdings</vt:lpstr>
      <vt:lpstr>Calibri Light</vt:lpstr>
      <vt:lpstr>等线 Light</vt:lpstr>
      <vt:lpstr>微软雅黑</vt:lpstr>
      <vt:lpstr>Calibri</vt:lpstr>
      <vt:lpstr>Aharoni</vt:lpstr>
      <vt:lpstr>Arial Unicode MS</vt:lpstr>
      <vt:lpstr>义启小魏楷</vt:lpstr>
      <vt:lpstr>等线</vt:lpstr>
      <vt:lpstr>第一PPT，www.1ppt.com</vt:lpstr>
      <vt:lpstr>自定义设计方案</vt:lpstr>
      <vt:lpstr>PowerPoint 演示文稿</vt:lpstr>
      <vt:lpstr>PowerPoint 演示文稿</vt:lpstr>
      <vt:lpstr>I.The story and development of chopsticks</vt:lpstr>
      <vt:lpstr>I.The story and development of chopsticks</vt:lpstr>
      <vt:lpstr>II. Various types of chopsticks </vt:lpstr>
      <vt:lpstr>III.How to use chopsticks?</vt:lpstr>
      <vt:lpstr>PowerPoint 演示文稿</vt:lpstr>
      <vt:lpstr>V.Conclusion about chopsticks</vt:lpstr>
      <vt:lpstr>V.Conclusion about chopsticks</vt:lpstr>
      <vt:lpstr>V.Conclusion about chopsticks</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水墨群山</dc:title>
  <dc:creator>第一PPT</dc:creator>
  <cp:keywords>www.1ppt.com</cp:keywords>
  <dc:description>www.1ppt.com</dc:description>
  <cp:lastModifiedBy>Administrator</cp:lastModifiedBy>
  <cp:revision>19</cp:revision>
  <dcterms:created xsi:type="dcterms:W3CDTF">2019-03-20T14:40:00Z</dcterms:created>
  <dcterms:modified xsi:type="dcterms:W3CDTF">2021-12-13T01:23:29Z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