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3" r:id="rId2"/>
    <p:sldMasterId id="2147483705" r:id="rId3"/>
  </p:sldMasterIdLst>
  <p:sldIdLst>
    <p:sldId id="257" r:id="rId4"/>
    <p:sldId id="258" r:id="rId5"/>
    <p:sldId id="259" r:id="rId6"/>
    <p:sldId id="288" r:id="rId7"/>
    <p:sldId id="267" r:id="rId8"/>
    <p:sldId id="268" r:id="rId9"/>
    <p:sldId id="289" r:id="rId10"/>
    <p:sldId id="290" r:id="rId11"/>
    <p:sldId id="291" r:id="rId12"/>
    <p:sldId id="292" r:id="rId13"/>
    <p:sldId id="261" r:id="rId14"/>
    <p:sldId id="270" r:id="rId15"/>
    <p:sldId id="272" r:id="rId16"/>
    <p:sldId id="273" r:id="rId17"/>
    <p:sldId id="274" r:id="rId18"/>
    <p:sldId id="275" r:id="rId19"/>
    <p:sldId id="276" r:id="rId20"/>
    <p:sldId id="277" r:id="rId21"/>
    <p:sldId id="278" r:id="rId22"/>
    <p:sldId id="284" r:id="rId23"/>
    <p:sldId id="285" r:id="rId24"/>
    <p:sldId id="293" r:id="rId25"/>
    <p:sldId id="280" r:id="rId26"/>
    <p:sldId id="281" r:id="rId27"/>
    <p:sldId id="282" r:id="rId28"/>
    <p:sldId id="297" r:id="rId29"/>
    <p:sldId id="298" r:id="rId30"/>
    <p:sldId id="283" r:id="rId31"/>
    <p:sldId id="295" r:id="rId32"/>
    <p:sldId id="294" r:id="rId33"/>
    <p:sldId id="296" r:id="rId34"/>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0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990600"/>
            <a:ext cx="7772400" cy="1371600"/>
          </a:xfrm>
        </p:spPr>
        <p:txBody>
          <a:bodyPr/>
          <a:lstStyle>
            <a:lvl1pPr>
              <a:defRPr sz="4000"/>
            </a:lvl1pPr>
          </a:lstStyle>
          <a:p>
            <a:pPr lvl="0"/>
            <a:r>
              <a:rPr lang="zh-CN" altLang="en-US" noProof="0"/>
              <a:t>单击此处编辑母版标题样式</a:t>
            </a:r>
          </a:p>
        </p:txBody>
      </p:sp>
      <p:sp>
        <p:nvSpPr>
          <p:cNvPr id="4099"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pPr lvl="0"/>
            <a:r>
              <a:rPr lang="zh-CN" altLang="en-US" noProof="0"/>
              <a:t>单击此处编辑母版副标题样式</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8FD2DAE-42CF-49C5-ACA6-D6289D727A89}" type="slidenum">
              <a:rPr lang="zh-CN" altLang="en-US"/>
              <a:pPr>
                <a:defRPr/>
              </a:pPr>
              <a:t>‹#›</a:t>
            </a:fld>
            <a:endParaRPr lang="en-US" altLang="zh-CN"/>
          </a:p>
        </p:txBody>
      </p:sp>
    </p:spTree>
    <p:extLst>
      <p:ext uri="{BB962C8B-B14F-4D97-AF65-F5344CB8AC3E}">
        <p14:creationId xmlns:p14="http://schemas.microsoft.com/office/powerpoint/2010/main" val="294536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64FECC4-E52D-410B-88FE-A834711C3E7A}" type="slidenum">
              <a:rPr lang="zh-CN" altLang="en-US"/>
              <a:pPr>
                <a:defRPr/>
              </a:pPr>
              <a:t>‹#›</a:t>
            </a:fld>
            <a:endParaRPr lang="en-US" altLang="zh-CN"/>
          </a:p>
        </p:txBody>
      </p:sp>
    </p:spTree>
    <p:extLst>
      <p:ext uri="{BB962C8B-B14F-4D97-AF65-F5344CB8AC3E}">
        <p14:creationId xmlns:p14="http://schemas.microsoft.com/office/powerpoint/2010/main" val="1134333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304800"/>
            <a:ext cx="5854700" cy="5715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59D55E0-3B54-41F4-BC42-F6F4EA8E952B}" type="slidenum">
              <a:rPr lang="zh-CN" altLang="en-US"/>
              <a:pPr>
                <a:defRPr/>
              </a:pPr>
              <a:t>‹#›</a:t>
            </a:fld>
            <a:endParaRPr lang="en-US" altLang="zh-CN"/>
          </a:p>
        </p:txBody>
      </p:sp>
    </p:spTree>
    <p:extLst>
      <p:ext uri="{BB962C8B-B14F-4D97-AF65-F5344CB8AC3E}">
        <p14:creationId xmlns:p14="http://schemas.microsoft.com/office/powerpoint/2010/main" val="4225081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4763" y="20638"/>
            <a:ext cx="9142413" cy="6858000"/>
            <a:chOff x="0" y="0"/>
            <a:chExt cx="5760" cy="4320"/>
          </a:xfrm>
        </p:grpSpPr>
        <p:sp>
          <p:nvSpPr>
            <p:cNvPr id="5" name="未知"/>
            <p:cNvSpPr>
              <a:spLocks/>
            </p:cNvSpPr>
            <p:nvPr/>
          </p:nvSpPr>
          <p:spPr bwMode="auto">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未知"/>
            <p:cNvSpPr>
              <a:spLocks/>
            </p:cNvSpPr>
            <p:nvPr/>
          </p:nvSpPr>
          <p:spPr bwMode="auto">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sp>
        <p:nvSpPr>
          <p:cNvPr id="7" name="未知"/>
          <p:cNvSpPr>
            <a:spLocks/>
          </p:cNvSpPr>
          <p:nvPr/>
        </p:nvSpPr>
        <p:spPr bwMode="auto">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8" name="Group 6"/>
          <p:cNvGrpSpPr>
            <a:grpSpLocks/>
          </p:cNvGrpSpPr>
          <p:nvPr/>
        </p:nvGrpSpPr>
        <p:grpSpPr bwMode="auto">
          <a:xfrm>
            <a:off x="0" y="6034088"/>
            <a:ext cx="7843838" cy="850900"/>
            <a:chOff x="0" y="0"/>
            <a:chExt cx="4942" cy="536"/>
          </a:xfrm>
        </p:grpSpPr>
        <p:sp>
          <p:nvSpPr>
            <p:cNvPr id="9" name="未知"/>
            <p:cNvSpPr>
              <a:spLocks/>
            </p:cNvSpPr>
            <p:nvPr userDrawn="1"/>
          </p:nvSpPr>
          <p:spPr bwMode="auto">
            <a:xfrm>
              <a:off x="1488" y="0"/>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nvGrpSpPr>
            <p:cNvPr id="10" name="Group 8"/>
            <p:cNvGrpSpPr>
              <a:grpSpLocks/>
            </p:cNvGrpSpPr>
            <p:nvPr userDrawn="1"/>
          </p:nvGrpSpPr>
          <p:grpSpPr bwMode="auto">
            <a:xfrm>
              <a:off x="2486" y="0"/>
              <a:ext cx="2456" cy="536"/>
              <a:chOff x="0" y="0"/>
              <a:chExt cx="2456" cy="536"/>
            </a:xfrm>
          </p:grpSpPr>
          <p:sp>
            <p:nvSpPr>
              <p:cNvPr id="12" name="未知"/>
              <p:cNvSpPr>
                <a:spLocks/>
              </p:cNvSpPr>
              <p:nvPr userDrawn="1"/>
            </p:nvSpPr>
            <p:spPr bwMode="auto">
              <a:xfrm>
                <a:off x="1462" y="7"/>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未知"/>
              <p:cNvSpPr>
                <a:spLocks/>
              </p:cNvSpPr>
              <p:nvPr userDrawn="1"/>
            </p:nvSpPr>
            <p:spPr bwMode="auto">
              <a:xfrm>
                <a:off x="191" y="0"/>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未知"/>
              <p:cNvSpPr>
                <a:spLocks/>
              </p:cNvSpPr>
              <p:nvPr userDrawn="1"/>
            </p:nvSpPr>
            <p:spPr bwMode="auto">
              <a:xfrm>
                <a:off x="544" y="101"/>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未知"/>
              <p:cNvSpPr>
                <a:spLocks/>
              </p:cNvSpPr>
              <p:nvPr userDrawn="1"/>
            </p:nvSpPr>
            <p:spPr bwMode="auto">
              <a:xfrm>
                <a:off x="1142" y="74"/>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 name="未知"/>
              <p:cNvSpPr>
                <a:spLocks/>
              </p:cNvSpPr>
              <p:nvPr userDrawn="1"/>
            </p:nvSpPr>
            <p:spPr bwMode="auto">
              <a:xfrm>
                <a:off x="0" y="67"/>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1" name="未知"/>
            <p:cNvSpPr>
              <a:spLocks/>
            </p:cNvSpPr>
            <p:nvPr userDrawn="1"/>
          </p:nvSpPr>
          <p:spPr bwMode="auto">
            <a:xfrm>
              <a:off x="0" y="0"/>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nvGrpSpPr>
          <p:cNvPr id="17" name="Group 15"/>
          <p:cNvGrpSpPr>
            <a:grpSpLocks/>
          </p:cNvGrpSpPr>
          <p:nvPr/>
        </p:nvGrpSpPr>
        <p:grpSpPr bwMode="auto">
          <a:xfrm>
            <a:off x="627063" y="6021388"/>
            <a:ext cx="5684837" cy="849312"/>
            <a:chOff x="0" y="0"/>
            <a:chExt cx="3581" cy="535"/>
          </a:xfrm>
        </p:grpSpPr>
        <p:sp>
          <p:nvSpPr>
            <p:cNvPr id="18" name="未知"/>
            <p:cNvSpPr>
              <a:spLocks/>
            </p:cNvSpPr>
            <p:nvPr userDrawn="1"/>
          </p:nvSpPr>
          <p:spPr bwMode="auto">
            <a:xfrm>
              <a:off x="801" y="0"/>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 name="未知"/>
            <p:cNvSpPr>
              <a:spLocks/>
            </p:cNvSpPr>
            <p:nvPr userDrawn="1"/>
          </p:nvSpPr>
          <p:spPr bwMode="auto">
            <a:xfrm>
              <a:off x="1548" y="36"/>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未知"/>
            <p:cNvSpPr>
              <a:spLocks/>
            </p:cNvSpPr>
            <p:nvPr userDrawn="1"/>
          </p:nvSpPr>
          <p:spPr bwMode="auto">
            <a:xfrm>
              <a:off x="1435" y="30"/>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未知"/>
            <p:cNvSpPr>
              <a:spLocks/>
            </p:cNvSpPr>
            <p:nvPr userDrawn="1"/>
          </p:nvSpPr>
          <p:spPr bwMode="auto">
            <a:xfrm>
              <a:off x="460" y="49"/>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未知"/>
            <p:cNvSpPr>
              <a:spLocks/>
            </p:cNvSpPr>
            <p:nvPr userDrawn="1"/>
          </p:nvSpPr>
          <p:spPr bwMode="auto">
            <a:xfrm>
              <a:off x="311" y="61"/>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未知"/>
            <p:cNvSpPr>
              <a:spLocks/>
            </p:cNvSpPr>
            <p:nvPr userDrawn="1"/>
          </p:nvSpPr>
          <p:spPr bwMode="auto">
            <a:xfrm>
              <a:off x="0" y="18"/>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16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zh-CN" altLang="en-US" noProof="0"/>
              <a:t>单击此处编辑母版标题样式</a:t>
            </a:r>
          </a:p>
        </p:txBody>
      </p:sp>
      <p:sp>
        <p:nvSpPr>
          <p:cNvPr id="616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zh-CN" altLang="en-US" noProof="0"/>
              <a:t>单击此处编辑母版副标题样式</a:t>
            </a:r>
          </a:p>
        </p:txBody>
      </p:sp>
      <p:sp>
        <p:nvSpPr>
          <p:cNvPr id="24" name="Rectangle 24"/>
          <p:cNvSpPr>
            <a:spLocks noGrp="1" noChangeArrowheads="1"/>
          </p:cNvSpPr>
          <p:nvPr>
            <p:ph type="dt" sz="quarter" idx="10"/>
          </p:nvPr>
        </p:nvSpPr>
        <p:spPr/>
        <p:txBody>
          <a:bodyPr/>
          <a:lstStyle>
            <a:lvl1pPr>
              <a:defRPr/>
            </a:lvl1pPr>
          </a:lstStyle>
          <a:p>
            <a:pPr>
              <a:defRPr/>
            </a:pPr>
            <a:endParaRPr lang="en-US" altLang="zh-CN"/>
          </a:p>
        </p:txBody>
      </p:sp>
      <p:sp>
        <p:nvSpPr>
          <p:cNvPr id="25" name="Rectangle 25"/>
          <p:cNvSpPr>
            <a:spLocks noGrp="1" noChangeArrowheads="1"/>
          </p:cNvSpPr>
          <p:nvPr>
            <p:ph type="sldNum" sz="quarter" idx="11"/>
          </p:nvPr>
        </p:nvSpPr>
        <p:spPr/>
        <p:txBody>
          <a:bodyPr/>
          <a:lstStyle>
            <a:lvl1pPr>
              <a:defRPr/>
            </a:lvl1pPr>
          </a:lstStyle>
          <a:p>
            <a:pPr>
              <a:defRPr/>
            </a:pPr>
            <a:fld id="{92B7486E-2C4C-44B3-A697-F6778D412DEC}" type="slidenum">
              <a:rPr lang="zh-CN" altLang="en-US"/>
              <a:pPr>
                <a:defRPr/>
              </a:pPr>
              <a:t>‹#›</a:t>
            </a:fld>
            <a:endParaRPr lang="en-US" altLang="zh-CN"/>
          </a:p>
        </p:txBody>
      </p:sp>
      <p:sp>
        <p:nvSpPr>
          <p:cNvPr id="26" name="Rectangle 26"/>
          <p:cNvSpPr>
            <a:spLocks noGrp="1" noChangeArrowheads="1"/>
          </p:cNvSpPr>
          <p:nvPr>
            <p:ph type="ftr" sz="quarter" idx="12"/>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2657023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6"/>
          <p:cNvSpPr>
            <a:spLocks noGrp="1" noChangeArrowheads="1"/>
          </p:cNvSpPr>
          <p:nvPr>
            <p:ph type="sldNum" sz="quarter" idx="12"/>
          </p:nvPr>
        </p:nvSpPr>
        <p:spPr>
          <a:ln/>
        </p:spPr>
        <p:txBody>
          <a:bodyPr/>
          <a:lstStyle>
            <a:lvl1pPr>
              <a:defRPr/>
            </a:lvl1pPr>
          </a:lstStyle>
          <a:p>
            <a:pPr>
              <a:defRPr/>
            </a:pPr>
            <a:fld id="{A170152E-6B91-42F0-83AB-4CDB784E1A2D}" type="slidenum">
              <a:rPr lang="zh-CN" altLang="en-US"/>
              <a:pPr>
                <a:defRPr/>
              </a:pPr>
              <a:t>‹#›</a:t>
            </a:fld>
            <a:endParaRPr lang="en-US" altLang="zh-CN"/>
          </a:p>
        </p:txBody>
      </p:sp>
    </p:spTree>
    <p:extLst>
      <p:ext uri="{BB962C8B-B14F-4D97-AF65-F5344CB8AC3E}">
        <p14:creationId xmlns:p14="http://schemas.microsoft.com/office/powerpoint/2010/main" val="18885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6"/>
          <p:cNvSpPr>
            <a:spLocks noGrp="1" noChangeArrowheads="1"/>
          </p:cNvSpPr>
          <p:nvPr>
            <p:ph type="sldNum" sz="quarter" idx="12"/>
          </p:nvPr>
        </p:nvSpPr>
        <p:spPr>
          <a:ln/>
        </p:spPr>
        <p:txBody>
          <a:bodyPr/>
          <a:lstStyle>
            <a:lvl1pPr>
              <a:defRPr/>
            </a:lvl1pPr>
          </a:lstStyle>
          <a:p>
            <a:pPr>
              <a:defRPr/>
            </a:pPr>
            <a:fld id="{CA487D3E-D476-4410-9D65-584C626D3E9B}" type="slidenum">
              <a:rPr lang="zh-CN" altLang="en-US"/>
              <a:pPr>
                <a:defRPr/>
              </a:pPr>
              <a:t>‹#›</a:t>
            </a:fld>
            <a:endParaRPr lang="en-US" altLang="zh-CN"/>
          </a:p>
        </p:txBody>
      </p:sp>
    </p:spTree>
    <p:extLst>
      <p:ext uri="{BB962C8B-B14F-4D97-AF65-F5344CB8AC3E}">
        <p14:creationId xmlns:p14="http://schemas.microsoft.com/office/powerpoint/2010/main" val="1376940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495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495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6"/>
          <p:cNvSpPr>
            <a:spLocks noGrp="1" noChangeArrowheads="1"/>
          </p:cNvSpPr>
          <p:nvPr>
            <p:ph type="sldNum" sz="quarter" idx="12"/>
          </p:nvPr>
        </p:nvSpPr>
        <p:spPr>
          <a:ln/>
        </p:spPr>
        <p:txBody>
          <a:bodyPr/>
          <a:lstStyle>
            <a:lvl1pPr>
              <a:defRPr/>
            </a:lvl1pPr>
          </a:lstStyle>
          <a:p>
            <a:pPr>
              <a:defRPr/>
            </a:pPr>
            <a:fld id="{A2C5FB55-1543-467C-A568-364065D97755}" type="slidenum">
              <a:rPr lang="zh-CN" altLang="en-US"/>
              <a:pPr>
                <a:defRPr/>
              </a:pPr>
              <a:t>‹#›</a:t>
            </a:fld>
            <a:endParaRPr lang="en-US" altLang="zh-CN"/>
          </a:p>
        </p:txBody>
      </p:sp>
    </p:spTree>
    <p:extLst>
      <p:ext uri="{BB962C8B-B14F-4D97-AF65-F5344CB8AC3E}">
        <p14:creationId xmlns:p14="http://schemas.microsoft.com/office/powerpoint/2010/main" val="4065856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2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2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26"/>
          <p:cNvSpPr>
            <a:spLocks noGrp="1" noChangeArrowheads="1"/>
          </p:cNvSpPr>
          <p:nvPr>
            <p:ph type="sldNum" sz="quarter" idx="12"/>
          </p:nvPr>
        </p:nvSpPr>
        <p:spPr>
          <a:ln/>
        </p:spPr>
        <p:txBody>
          <a:bodyPr/>
          <a:lstStyle>
            <a:lvl1pPr>
              <a:defRPr/>
            </a:lvl1pPr>
          </a:lstStyle>
          <a:p>
            <a:pPr>
              <a:defRPr/>
            </a:pPr>
            <a:fld id="{0D50F500-F15D-4A18-B670-ABE2C2613829}" type="slidenum">
              <a:rPr lang="zh-CN" altLang="en-US"/>
              <a:pPr>
                <a:defRPr/>
              </a:pPr>
              <a:t>‹#›</a:t>
            </a:fld>
            <a:endParaRPr lang="en-US" altLang="zh-CN"/>
          </a:p>
        </p:txBody>
      </p:sp>
    </p:spTree>
    <p:extLst>
      <p:ext uri="{BB962C8B-B14F-4D97-AF65-F5344CB8AC3E}">
        <p14:creationId xmlns:p14="http://schemas.microsoft.com/office/powerpoint/2010/main" val="2571664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26"/>
          <p:cNvSpPr>
            <a:spLocks noGrp="1" noChangeArrowheads="1"/>
          </p:cNvSpPr>
          <p:nvPr>
            <p:ph type="sldNum" sz="quarter" idx="12"/>
          </p:nvPr>
        </p:nvSpPr>
        <p:spPr>
          <a:ln/>
        </p:spPr>
        <p:txBody>
          <a:bodyPr/>
          <a:lstStyle>
            <a:lvl1pPr>
              <a:defRPr/>
            </a:lvl1pPr>
          </a:lstStyle>
          <a:p>
            <a:pPr>
              <a:defRPr/>
            </a:pPr>
            <a:fld id="{4C4CEE56-7A69-46D5-8B2F-388DCDAF50D3}" type="slidenum">
              <a:rPr lang="zh-CN" altLang="en-US"/>
              <a:pPr>
                <a:defRPr/>
              </a:pPr>
              <a:t>‹#›</a:t>
            </a:fld>
            <a:endParaRPr lang="en-US" altLang="zh-CN"/>
          </a:p>
        </p:txBody>
      </p:sp>
    </p:spTree>
    <p:extLst>
      <p:ext uri="{BB962C8B-B14F-4D97-AF65-F5344CB8AC3E}">
        <p14:creationId xmlns:p14="http://schemas.microsoft.com/office/powerpoint/2010/main" val="2213538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26"/>
          <p:cNvSpPr>
            <a:spLocks noGrp="1" noChangeArrowheads="1"/>
          </p:cNvSpPr>
          <p:nvPr>
            <p:ph type="sldNum" sz="quarter" idx="12"/>
          </p:nvPr>
        </p:nvSpPr>
        <p:spPr>
          <a:ln/>
        </p:spPr>
        <p:txBody>
          <a:bodyPr/>
          <a:lstStyle>
            <a:lvl1pPr>
              <a:defRPr/>
            </a:lvl1pPr>
          </a:lstStyle>
          <a:p>
            <a:pPr>
              <a:defRPr/>
            </a:pPr>
            <a:fld id="{48D625EC-EF77-452D-82F2-FA19FD686EFA}" type="slidenum">
              <a:rPr lang="zh-CN" altLang="en-US"/>
              <a:pPr>
                <a:defRPr/>
              </a:pPr>
              <a:t>‹#›</a:t>
            </a:fld>
            <a:endParaRPr lang="en-US" altLang="zh-CN"/>
          </a:p>
        </p:txBody>
      </p:sp>
    </p:spTree>
    <p:extLst>
      <p:ext uri="{BB962C8B-B14F-4D97-AF65-F5344CB8AC3E}">
        <p14:creationId xmlns:p14="http://schemas.microsoft.com/office/powerpoint/2010/main" val="386772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6"/>
          <p:cNvSpPr>
            <a:spLocks noGrp="1" noChangeArrowheads="1"/>
          </p:cNvSpPr>
          <p:nvPr>
            <p:ph type="sldNum" sz="quarter" idx="12"/>
          </p:nvPr>
        </p:nvSpPr>
        <p:spPr>
          <a:ln/>
        </p:spPr>
        <p:txBody>
          <a:bodyPr/>
          <a:lstStyle>
            <a:lvl1pPr>
              <a:defRPr/>
            </a:lvl1pPr>
          </a:lstStyle>
          <a:p>
            <a:pPr>
              <a:defRPr/>
            </a:pPr>
            <a:fld id="{3736D55F-141C-457A-B0C3-B96732B0052A}" type="slidenum">
              <a:rPr lang="zh-CN" altLang="en-US"/>
              <a:pPr>
                <a:defRPr/>
              </a:pPr>
              <a:t>‹#›</a:t>
            </a:fld>
            <a:endParaRPr lang="en-US" altLang="zh-CN"/>
          </a:p>
        </p:txBody>
      </p:sp>
    </p:spTree>
    <p:extLst>
      <p:ext uri="{BB962C8B-B14F-4D97-AF65-F5344CB8AC3E}">
        <p14:creationId xmlns:p14="http://schemas.microsoft.com/office/powerpoint/2010/main" val="400092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FFC6E80-085F-4ACD-90E1-D332D5668EEB}" type="slidenum">
              <a:rPr lang="zh-CN" altLang="en-US"/>
              <a:pPr>
                <a:defRPr/>
              </a:pPr>
              <a:t>‹#›</a:t>
            </a:fld>
            <a:endParaRPr lang="en-US" altLang="zh-CN"/>
          </a:p>
        </p:txBody>
      </p:sp>
    </p:spTree>
    <p:extLst>
      <p:ext uri="{BB962C8B-B14F-4D97-AF65-F5344CB8AC3E}">
        <p14:creationId xmlns:p14="http://schemas.microsoft.com/office/powerpoint/2010/main" val="3680679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6"/>
          <p:cNvSpPr>
            <a:spLocks noGrp="1" noChangeArrowheads="1"/>
          </p:cNvSpPr>
          <p:nvPr>
            <p:ph type="sldNum" sz="quarter" idx="12"/>
          </p:nvPr>
        </p:nvSpPr>
        <p:spPr>
          <a:ln/>
        </p:spPr>
        <p:txBody>
          <a:bodyPr/>
          <a:lstStyle>
            <a:lvl1pPr>
              <a:defRPr/>
            </a:lvl1pPr>
          </a:lstStyle>
          <a:p>
            <a:pPr>
              <a:defRPr/>
            </a:pPr>
            <a:fld id="{9633F49D-EBD5-432B-B7E2-2D6415C71198}" type="slidenum">
              <a:rPr lang="zh-CN" altLang="en-US"/>
              <a:pPr>
                <a:defRPr/>
              </a:pPr>
              <a:t>‹#›</a:t>
            </a:fld>
            <a:endParaRPr lang="en-US" altLang="zh-CN"/>
          </a:p>
        </p:txBody>
      </p:sp>
    </p:spTree>
    <p:extLst>
      <p:ext uri="{BB962C8B-B14F-4D97-AF65-F5344CB8AC3E}">
        <p14:creationId xmlns:p14="http://schemas.microsoft.com/office/powerpoint/2010/main" val="1400583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6"/>
          <p:cNvSpPr>
            <a:spLocks noGrp="1" noChangeArrowheads="1"/>
          </p:cNvSpPr>
          <p:nvPr>
            <p:ph type="sldNum" sz="quarter" idx="12"/>
          </p:nvPr>
        </p:nvSpPr>
        <p:spPr>
          <a:ln/>
        </p:spPr>
        <p:txBody>
          <a:bodyPr/>
          <a:lstStyle>
            <a:lvl1pPr>
              <a:defRPr/>
            </a:lvl1pPr>
          </a:lstStyle>
          <a:p>
            <a:pPr>
              <a:defRPr/>
            </a:pPr>
            <a:fld id="{45BFC045-6A9C-415A-9986-1BBA28B30CCE}" type="slidenum">
              <a:rPr lang="zh-CN" altLang="en-US"/>
              <a:pPr>
                <a:defRPr/>
              </a:pPr>
              <a:t>‹#›</a:t>
            </a:fld>
            <a:endParaRPr lang="en-US" altLang="zh-CN"/>
          </a:p>
        </p:txBody>
      </p:sp>
    </p:spTree>
    <p:extLst>
      <p:ext uri="{BB962C8B-B14F-4D97-AF65-F5344CB8AC3E}">
        <p14:creationId xmlns:p14="http://schemas.microsoft.com/office/powerpoint/2010/main" val="1539441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5867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600"/>
            <a:ext cx="6019800" cy="5867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6"/>
          <p:cNvSpPr>
            <a:spLocks noGrp="1" noChangeArrowheads="1"/>
          </p:cNvSpPr>
          <p:nvPr>
            <p:ph type="sldNum" sz="quarter" idx="12"/>
          </p:nvPr>
        </p:nvSpPr>
        <p:spPr>
          <a:ln/>
        </p:spPr>
        <p:txBody>
          <a:bodyPr/>
          <a:lstStyle>
            <a:lvl1pPr>
              <a:defRPr/>
            </a:lvl1pPr>
          </a:lstStyle>
          <a:p>
            <a:pPr>
              <a:defRPr/>
            </a:pPr>
            <a:fld id="{4FA449CF-1E95-415E-8EBD-0C814D6E7A3E}" type="slidenum">
              <a:rPr lang="zh-CN" altLang="en-US"/>
              <a:pPr>
                <a:defRPr/>
              </a:pPr>
              <a:t>‹#›</a:t>
            </a:fld>
            <a:endParaRPr lang="en-US" altLang="zh-CN"/>
          </a:p>
        </p:txBody>
      </p:sp>
    </p:spTree>
    <p:extLst>
      <p:ext uri="{BB962C8B-B14F-4D97-AF65-F5344CB8AC3E}">
        <p14:creationId xmlns:p14="http://schemas.microsoft.com/office/powerpoint/2010/main" val="2001376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F3A7DE57-4F4E-4349-BE54-2D57C40B79B3}" type="slidenum">
              <a:rPr lang="zh-CN" altLang="en-US"/>
              <a:pPr>
                <a:defRPr/>
              </a:pPr>
              <a:t>‹#›</a:t>
            </a:fld>
            <a:endParaRPr lang="en-US" altLang="zh-CN"/>
          </a:p>
        </p:txBody>
      </p:sp>
    </p:spTree>
    <p:extLst>
      <p:ext uri="{BB962C8B-B14F-4D97-AF65-F5344CB8AC3E}">
        <p14:creationId xmlns:p14="http://schemas.microsoft.com/office/powerpoint/2010/main" val="885710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2093639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F9DB7106-7DD3-4230-9EB1-4CB2C0DFF173}" type="slidenum">
              <a:rPr lang="zh-CN" altLang="en-US"/>
              <a:pPr>
                <a:defRPr/>
              </a:pPr>
              <a:t>‹#›</a:t>
            </a:fld>
            <a:endParaRPr lang="en-US" altLang="zh-CN"/>
          </a:p>
        </p:txBody>
      </p:sp>
    </p:spTree>
    <p:extLst>
      <p:ext uri="{BB962C8B-B14F-4D97-AF65-F5344CB8AC3E}">
        <p14:creationId xmlns:p14="http://schemas.microsoft.com/office/powerpoint/2010/main" val="660620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849F4B17-EA52-4BB9-97AC-1B13A9354BC6}" type="slidenum">
              <a:rPr lang="zh-CN" altLang="en-US"/>
              <a:pPr>
                <a:defRPr/>
              </a:pPr>
              <a:t>‹#›</a:t>
            </a:fld>
            <a:endParaRPr lang="en-US" altLang="zh-CN"/>
          </a:p>
        </p:txBody>
      </p:sp>
    </p:spTree>
    <p:extLst>
      <p:ext uri="{BB962C8B-B14F-4D97-AF65-F5344CB8AC3E}">
        <p14:creationId xmlns:p14="http://schemas.microsoft.com/office/powerpoint/2010/main" val="1961375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763E16B3-DD5B-4474-9E46-E0FFBD121171}" type="slidenum">
              <a:rPr lang="zh-CN" altLang="en-US"/>
              <a:pPr>
                <a:defRPr/>
              </a:pPr>
              <a:t>‹#›</a:t>
            </a:fld>
            <a:endParaRPr lang="en-US" altLang="zh-CN"/>
          </a:p>
        </p:txBody>
      </p:sp>
    </p:spTree>
    <p:extLst>
      <p:ext uri="{BB962C8B-B14F-4D97-AF65-F5344CB8AC3E}">
        <p14:creationId xmlns:p14="http://schemas.microsoft.com/office/powerpoint/2010/main" val="1078748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7CD42BCF-7D1C-4443-B1A7-0C673465225E}" type="slidenum">
              <a:rPr lang="zh-CN" altLang="en-US"/>
              <a:pPr>
                <a:defRPr/>
              </a:pPr>
              <a:t>‹#›</a:t>
            </a:fld>
            <a:endParaRPr lang="en-US" altLang="zh-CN"/>
          </a:p>
        </p:txBody>
      </p:sp>
    </p:spTree>
    <p:extLst>
      <p:ext uri="{BB962C8B-B14F-4D97-AF65-F5344CB8AC3E}">
        <p14:creationId xmlns:p14="http://schemas.microsoft.com/office/powerpoint/2010/main" val="1571856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4" name="Date Placeholder 6"/>
          <p:cNvSpPr>
            <a:spLocks noGrp="1"/>
          </p:cNvSpPr>
          <p:nvPr>
            <p:ph type="dt" sz="half" idx="10"/>
          </p:nvPr>
        </p:nvSpPr>
        <p:spPr/>
        <p:txBody>
          <a:bodyPr/>
          <a:lstStyle>
            <a:lvl1pPr>
              <a:defRPr/>
            </a:lvl1pPr>
          </a:lstStyle>
          <a:p>
            <a:pPr>
              <a:defRPr/>
            </a:pPr>
            <a:fld id="{48BCF96D-594F-4217-8925-11280B3DF2E3}" type="datetimeFigureOut">
              <a:rPr lang="en-US"/>
              <a:pPr>
                <a:defRPr/>
              </a:pPr>
              <a:t>12/10/2021</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ltLang="zh-CN"/>
          </a:p>
        </p:txBody>
      </p:sp>
      <p:sp>
        <p:nvSpPr>
          <p:cNvPr id="6" name="Slide Number Placeholder 8"/>
          <p:cNvSpPr>
            <a:spLocks noGrp="1"/>
          </p:cNvSpPr>
          <p:nvPr>
            <p:ph type="sldNum" sz="quarter" idx="12"/>
          </p:nvPr>
        </p:nvSpPr>
        <p:spPr/>
        <p:txBody>
          <a:bodyPr/>
          <a:lstStyle>
            <a:lvl1pPr>
              <a:defRPr/>
            </a:lvl1pPr>
          </a:lstStyle>
          <a:p>
            <a:pPr>
              <a:defRPr/>
            </a:pPr>
            <a:fld id="{6D712AA0-565E-49F9-8017-30CCAC241E62}" type="slidenum">
              <a:rPr lang="en-US"/>
              <a:pPr>
                <a:defRPr/>
              </a:pPr>
              <a:t>‹#›</a:t>
            </a:fld>
            <a:endParaRPr lang="en-US"/>
          </a:p>
        </p:txBody>
      </p:sp>
    </p:spTree>
    <p:extLst>
      <p:ext uri="{BB962C8B-B14F-4D97-AF65-F5344CB8AC3E}">
        <p14:creationId xmlns:p14="http://schemas.microsoft.com/office/powerpoint/2010/main" val="291113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ECDDDD1-2793-4352-AED6-38FCC3ED3D97}" type="slidenum">
              <a:rPr lang="zh-CN" altLang="en-US"/>
              <a:pPr>
                <a:defRPr/>
              </a:pPr>
              <a:t>‹#›</a:t>
            </a:fld>
            <a:endParaRPr lang="en-US" altLang="zh-CN"/>
          </a:p>
        </p:txBody>
      </p:sp>
    </p:spTree>
    <p:extLst>
      <p:ext uri="{BB962C8B-B14F-4D97-AF65-F5344CB8AC3E}">
        <p14:creationId xmlns:p14="http://schemas.microsoft.com/office/powerpoint/2010/main" val="2610695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endParaRPr lang="en-US" altLang="zh-CN"/>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ltLang="zh-CN"/>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86D4BCF7-D77D-44C1-B97D-746B350AA4F8}" type="slidenum">
              <a:rPr lang="zh-CN" altLang="en-US"/>
              <a:pPr>
                <a:defRPr/>
              </a:pPr>
              <a:t>‹#›</a:t>
            </a:fld>
            <a:endParaRPr lang="en-US" altLang="zh-CN"/>
          </a:p>
        </p:txBody>
      </p:sp>
    </p:spTree>
    <p:extLst>
      <p:ext uri="{BB962C8B-B14F-4D97-AF65-F5344CB8AC3E}">
        <p14:creationId xmlns:p14="http://schemas.microsoft.com/office/powerpoint/2010/main" val="11732141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Date Placeholder 4"/>
          <p:cNvSpPr>
            <a:spLocks noGrp="1"/>
          </p:cNvSpPr>
          <p:nvPr>
            <p:ph type="dt" sz="half" idx="10"/>
          </p:nvPr>
        </p:nvSpPr>
        <p:spPr/>
        <p:txBody>
          <a:bodyPr/>
          <a:lstStyle>
            <a:lvl1pPr>
              <a:defRPr/>
            </a:lvl1pPr>
          </a:lstStyle>
          <a:p>
            <a:pPr>
              <a:defRPr/>
            </a:pPr>
            <a:endParaRPr lang="en-US" altLang="zh-CN"/>
          </a:p>
        </p:txBody>
      </p:sp>
      <p:sp>
        <p:nvSpPr>
          <p:cNvPr id="8" name="Footer Placeholder 5"/>
          <p:cNvSpPr>
            <a:spLocks noGrp="1"/>
          </p:cNvSpPr>
          <p:nvPr>
            <p:ph type="ftr" sz="quarter" idx="11"/>
          </p:nvPr>
        </p:nvSpPr>
        <p:spPr/>
        <p:txBody>
          <a:bodyPr/>
          <a:lstStyle>
            <a:lvl1pPr>
              <a:defRPr/>
            </a:lvl1pPr>
          </a:lstStyle>
          <a:p>
            <a:pPr>
              <a:defRPr/>
            </a:pPr>
            <a:endParaRPr lang="en-US" altLang="zh-CN"/>
          </a:p>
        </p:txBody>
      </p:sp>
      <p:sp>
        <p:nvSpPr>
          <p:cNvPr id="9" name="Slide Number Placeholder 6"/>
          <p:cNvSpPr>
            <a:spLocks noGrp="1"/>
          </p:cNvSpPr>
          <p:nvPr>
            <p:ph type="sldNum" sz="quarter" idx="12"/>
          </p:nvPr>
        </p:nvSpPr>
        <p:spPr/>
        <p:txBody>
          <a:bodyPr/>
          <a:lstStyle>
            <a:lvl1pPr>
              <a:defRPr/>
            </a:lvl1pPr>
          </a:lstStyle>
          <a:p>
            <a:pPr>
              <a:defRPr/>
            </a:pPr>
            <a:fld id="{19692944-29A8-4F6B-8051-88636BD02B99}" type="slidenum">
              <a:rPr lang="zh-CN" altLang="en-US"/>
              <a:pPr>
                <a:defRPr/>
              </a:pPr>
              <a:t>‹#›</a:t>
            </a:fld>
            <a:endParaRPr lang="en-US" altLang="zh-CN"/>
          </a:p>
        </p:txBody>
      </p:sp>
    </p:spTree>
    <p:extLst>
      <p:ext uri="{BB962C8B-B14F-4D97-AF65-F5344CB8AC3E}">
        <p14:creationId xmlns:p14="http://schemas.microsoft.com/office/powerpoint/2010/main" val="1044040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3F0E8AC2-F1D0-417D-8F72-92642B5420D6}" type="slidenum">
              <a:rPr lang="zh-CN" altLang="en-US"/>
              <a:pPr>
                <a:defRPr/>
              </a:pPr>
              <a:t>‹#›</a:t>
            </a:fld>
            <a:endParaRPr lang="en-US" altLang="zh-CN"/>
          </a:p>
        </p:txBody>
      </p:sp>
    </p:spTree>
    <p:extLst>
      <p:ext uri="{BB962C8B-B14F-4D97-AF65-F5344CB8AC3E}">
        <p14:creationId xmlns:p14="http://schemas.microsoft.com/office/powerpoint/2010/main" val="3839635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ltLang="zh-CN"/>
          </a:p>
        </p:txBody>
      </p:sp>
      <p:sp>
        <p:nvSpPr>
          <p:cNvPr id="7" name="Footer Placeholder 4"/>
          <p:cNvSpPr>
            <a:spLocks noGrp="1"/>
          </p:cNvSpPr>
          <p:nvPr>
            <p:ph type="ftr" sz="quarter" idx="11"/>
          </p:nvPr>
        </p:nvSpPr>
        <p:spPr/>
        <p:txBody>
          <a:bodyPr/>
          <a:lstStyle>
            <a:lvl1pPr>
              <a:defRPr/>
            </a:lvl1pPr>
          </a:lstStyle>
          <a:p>
            <a:pPr>
              <a:defRPr/>
            </a:pPr>
            <a:endParaRPr lang="en-US" altLang="zh-CN"/>
          </a:p>
        </p:txBody>
      </p:sp>
      <p:sp>
        <p:nvSpPr>
          <p:cNvPr id="8" name="Slide Number Placeholder 5"/>
          <p:cNvSpPr>
            <a:spLocks noGrp="1"/>
          </p:cNvSpPr>
          <p:nvPr>
            <p:ph type="sldNum" sz="quarter" idx="12"/>
          </p:nvPr>
        </p:nvSpPr>
        <p:spPr/>
        <p:txBody>
          <a:bodyPr/>
          <a:lstStyle>
            <a:lvl1pPr>
              <a:defRPr/>
            </a:lvl1pPr>
          </a:lstStyle>
          <a:p>
            <a:pPr>
              <a:defRPr/>
            </a:pPr>
            <a:fld id="{AE8154BB-7C04-4552-9422-B3219C9AD9AF}" type="slidenum">
              <a:rPr lang="zh-CN" altLang="en-US"/>
              <a:pPr>
                <a:defRPr/>
              </a:pPr>
              <a:t>‹#›</a:t>
            </a:fld>
            <a:endParaRPr lang="en-US" altLang="zh-CN"/>
          </a:p>
        </p:txBody>
      </p:sp>
    </p:spTree>
    <p:extLst>
      <p:ext uri="{BB962C8B-B14F-4D97-AF65-F5344CB8AC3E}">
        <p14:creationId xmlns:p14="http://schemas.microsoft.com/office/powerpoint/2010/main" val="12162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752600"/>
            <a:ext cx="3924300" cy="4267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752600"/>
            <a:ext cx="3924300" cy="4267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A786F50-6E46-49B2-B853-B08D732027B9}" type="slidenum">
              <a:rPr lang="zh-CN" altLang="en-US"/>
              <a:pPr>
                <a:defRPr/>
              </a:pPr>
              <a:t>‹#›</a:t>
            </a:fld>
            <a:endParaRPr lang="en-US" altLang="zh-CN"/>
          </a:p>
        </p:txBody>
      </p:sp>
    </p:spTree>
    <p:extLst>
      <p:ext uri="{BB962C8B-B14F-4D97-AF65-F5344CB8AC3E}">
        <p14:creationId xmlns:p14="http://schemas.microsoft.com/office/powerpoint/2010/main" val="170132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6E4C1A71-354A-485F-A4A5-5C7F162DF9AF}" type="slidenum">
              <a:rPr lang="zh-CN" altLang="en-US"/>
              <a:pPr>
                <a:defRPr/>
              </a:pPr>
              <a:t>‹#›</a:t>
            </a:fld>
            <a:endParaRPr lang="en-US" altLang="zh-CN"/>
          </a:p>
        </p:txBody>
      </p:sp>
    </p:spTree>
    <p:extLst>
      <p:ext uri="{BB962C8B-B14F-4D97-AF65-F5344CB8AC3E}">
        <p14:creationId xmlns:p14="http://schemas.microsoft.com/office/powerpoint/2010/main" val="356648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14AE56B5-0931-42AE-B767-3FD6B706E08D}" type="slidenum">
              <a:rPr lang="zh-CN" altLang="en-US"/>
              <a:pPr>
                <a:defRPr/>
              </a:pPr>
              <a:t>‹#›</a:t>
            </a:fld>
            <a:endParaRPr lang="en-US" altLang="zh-CN"/>
          </a:p>
        </p:txBody>
      </p:sp>
    </p:spTree>
    <p:extLst>
      <p:ext uri="{BB962C8B-B14F-4D97-AF65-F5344CB8AC3E}">
        <p14:creationId xmlns:p14="http://schemas.microsoft.com/office/powerpoint/2010/main" val="155213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B7A88718-BDAA-472A-8A3D-05FCF0E7E0B3}" type="slidenum">
              <a:rPr lang="zh-CN" altLang="en-US"/>
              <a:pPr>
                <a:defRPr/>
              </a:pPr>
              <a:t>‹#›</a:t>
            </a:fld>
            <a:endParaRPr lang="en-US" altLang="zh-CN"/>
          </a:p>
        </p:txBody>
      </p:sp>
    </p:spTree>
    <p:extLst>
      <p:ext uri="{BB962C8B-B14F-4D97-AF65-F5344CB8AC3E}">
        <p14:creationId xmlns:p14="http://schemas.microsoft.com/office/powerpoint/2010/main" val="2129446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28441C9-15D1-46AB-A5DC-070632B11DA1}" type="slidenum">
              <a:rPr lang="zh-CN" altLang="en-US"/>
              <a:pPr>
                <a:defRPr/>
              </a:pPr>
              <a:t>‹#›</a:t>
            </a:fld>
            <a:endParaRPr lang="en-US" altLang="zh-CN"/>
          </a:p>
        </p:txBody>
      </p:sp>
    </p:spTree>
    <p:extLst>
      <p:ext uri="{BB962C8B-B14F-4D97-AF65-F5344CB8AC3E}">
        <p14:creationId xmlns:p14="http://schemas.microsoft.com/office/powerpoint/2010/main" val="68238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87EAD2E-2217-4E15-853A-D1E4EF26A6F5}" type="slidenum">
              <a:rPr lang="zh-CN" altLang="en-US"/>
              <a:pPr>
                <a:defRPr/>
              </a:pPr>
              <a:t>‹#›</a:t>
            </a:fld>
            <a:endParaRPr lang="en-US" altLang="zh-CN"/>
          </a:p>
        </p:txBody>
      </p:sp>
    </p:spTree>
    <p:extLst>
      <p:ext uri="{BB962C8B-B14F-4D97-AF65-F5344CB8AC3E}">
        <p14:creationId xmlns:p14="http://schemas.microsoft.com/office/powerpoint/2010/main" val="151302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6" name="Rectangle 4"/>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pPr>
              <a:defRPr/>
            </a:pPr>
            <a:endParaRPr lang="en-US" altLang="zh-CN"/>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endParaRPr lang="en-US" altLang="zh-CN"/>
          </a:p>
        </p:txBody>
      </p:sp>
      <p:sp>
        <p:nvSpPr>
          <p:cNvPr id="3078" name="Rectangle 6"/>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mn-lt"/>
              </a:defRPr>
            </a:lvl1pPr>
          </a:lstStyle>
          <a:p>
            <a:pPr>
              <a:defRPr/>
            </a:pPr>
            <a:fld id="{AF65C0D5-7200-4137-B2DB-8F1AF08D8AF2}"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73"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sp>
          <p:nvSpPr>
            <p:cNvPr id="2073" name="未知"/>
            <p:cNvSpPr>
              <a:spLocks/>
            </p:cNvSpPr>
            <p:nvPr/>
          </p:nvSpPr>
          <p:spPr bwMode="auto">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4" name="未知"/>
            <p:cNvSpPr>
              <a:spLocks/>
            </p:cNvSpPr>
            <p:nvPr/>
          </p:nvSpPr>
          <p:spPr bwMode="auto">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sp>
        <p:nvSpPr>
          <p:cNvPr id="2051" name="未知"/>
          <p:cNvSpPr>
            <a:spLocks/>
          </p:cNvSpPr>
          <p:nvPr/>
        </p:nvSpPr>
        <p:spPr bwMode="auto">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052" name="Group 6"/>
          <p:cNvGrpSpPr>
            <a:grpSpLocks/>
          </p:cNvGrpSpPr>
          <p:nvPr/>
        </p:nvGrpSpPr>
        <p:grpSpPr bwMode="auto">
          <a:xfrm>
            <a:off x="0" y="6019800"/>
            <a:ext cx="7848600" cy="857250"/>
            <a:chOff x="0" y="0"/>
            <a:chExt cx="4944" cy="540"/>
          </a:xfrm>
        </p:grpSpPr>
        <p:sp>
          <p:nvSpPr>
            <p:cNvPr id="5127" name="未知"/>
            <p:cNvSpPr>
              <a:spLocks/>
            </p:cNvSpPr>
            <p:nvPr userDrawn="1"/>
          </p:nvSpPr>
          <p:spPr bwMode="auto">
            <a:xfrm>
              <a:off x="1488" y="0"/>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nvGrpSpPr>
            <p:cNvPr id="2066" name="Group 8"/>
            <p:cNvGrpSpPr>
              <a:grpSpLocks/>
            </p:cNvGrpSpPr>
            <p:nvPr userDrawn="1"/>
          </p:nvGrpSpPr>
          <p:grpSpPr bwMode="auto">
            <a:xfrm>
              <a:off x="2486" y="0"/>
              <a:ext cx="2458" cy="540"/>
              <a:chOff x="0" y="0"/>
              <a:chExt cx="2458" cy="540"/>
            </a:xfrm>
          </p:grpSpPr>
          <p:sp>
            <p:nvSpPr>
              <p:cNvPr id="2068" name="未知"/>
              <p:cNvSpPr>
                <a:spLocks/>
              </p:cNvSpPr>
              <p:nvPr userDrawn="1"/>
            </p:nvSpPr>
            <p:spPr bwMode="auto">
              <a:xfrm>
                <a:off x="1462" y="7"/>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9" name="未知"/>
              <p:cNvSpPr>
                <a:spLocks/>
              </p:cNvSpPr>
              <p:nvPr userDrawn="1"/>
            </p:nvSpPr>
            <p:spPr bwMode="auto">
              <a:xfrm>
                <a:off x="191" y="0"/>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0" name="未知"/>
              <p:cNvSpPr>
                <a:spLocks/>
              </p:cNvSpPr>
              <p:nvPr userDrawn="1"/>
            </p:nvSpPr>
            <p:spPr bwMode="auto">
              <a:xfrm>
                <a:off x="544" y="101"/>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1" name="未知"/>
              <p:cNvSpPr>
                <a:spLocks/>
              </p:cNvSpPr>
              <p:nvPr userDrawn="1"/>
            </p:nvSpPr>
            <p:spPr bwMode="auto">
              <a:xfrm>
                <a:off x="1142" y="74"/>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2" name="未知"/>
              <p:cNvSpPr>
                <a:spLocks/>
              </p:cNvSpPr>
              <p:nvPr userDrawn="1"/>
            </p:nvSpPr>
            <p:spPr bwMode="auto">
              <a:xfrm>
                <a:off x="0" y="67"/>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134" name="未知"/>
            <p:cNvSpPr>
              <a:spLocks/>
            </p:cNvSpPr>
            <p:nvPr userDrawn="1"/>
          </p:nvSpPr>
          <p:spPr bwMode="auto">
            <a:xfrm>
              <a:off x="0" y="0"/>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grpSp>
        <p:nvGrpSpPr>
          <p:cNvPr id="2053" name="Group 15"/>
          <p:cNvGrpSpPr>
            <a:grpSpLocks/>
          </p:cNvGrpSpPr>
          <p:nvPr/>
        </p:nvGrpSpPr>
        <p:grpSpPr bwMode="auto">
          <a:xfrm>
            <a:off x="627063" y="6021388"/>
            <a:ext cx="5684837" cy="849312"/>
            <a:chOff x="0" y="0"/>
            <a:chExt cx="3581" cy="535"/>
          </a:xfrm>
        </p:grpSpPr>
        <p:sp>
          <p:nvSpPr>
            <p:cNvPr id="2059" name="未知"/>
            <p:cNvSpPr>
              <a:spLocks/>
            </p:cNvSpPr>
            <p:nvPr/>
          </p:nvSpPr>
          <p:spPr bwMode="auto">
            <a:xfrm>
              <a:off x="801" y="0"/>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 name="未知"/>
            <p:cNvSpPr>
              <a:spLocks/>
            </p:cNvSpPr>
            <p:nvPr/>
          </p:nvSpPr>
          <p:spPr bwMode="auto">
            <a:xfrm>
              <a:off x="1548" y="36"/>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 name="未知"/>
            <p:cNvSpPr>
              <a:spLocks/>
            </p:cNvSpPr>
            <p:nvPr/>
          </p:nvSpPr>
          <p:spPr bwMode="auto">
            <a:xfrm>
              <a:off x="1435" y="30"/>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 name="未知"/>
            <p:cNvSpPr>
              <a:spLocks/>
            </p:cNvSpPr>
            <p:nvPr/>
          </p:nvSpPr>
          <p:spPr bwMode="auto">
            <a:xfrm>
              <a:off x="460" y="49"/>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 name="未知"/>
            <p:cNvSpPr>
              <a:spLocks/>
            </p:cNvSpPr>
            <p:nvPr/>
          </p:nvSpPr>
          <p:spPr bwMode="auto">
            <a:xfrm>
              <a:off x="311" y="61"/>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 name="未知"/>
            <p:cNvSpPr>
              <a:spLocks/>
            </p:cNvSpPr>
            <p:nvPr/>
          </p:nvSpPr>
          <p:spPr bwMode="auto">
            <a:xfrm>
              <a:off x="0" y="18"/>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14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5"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14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ltLang="zh-CN"/>
          </a:p>
        </p:txBody>
      </p:sp>
      <p:sp>
        <p:nvSpPr>
          <p:cNvPr id="514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ltLang="zh-CN"/>
          </a:p>
        </p:txBody>
      </p:sp>
      <p:sp>
        <p:nvSpPr>
          <p:cNvPr id="514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CCF4C78D-E75F-4C87-9657-534F104B7D6D}"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874"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077"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hangingPunct="1">
              <a:defRPr sz="900">
                <a:solidFill>
                  <a:srgbClr val="FFFFFF"/>
                </a:solidFill>
              </a:defRPr>
            </a:lvl1pPr>
          </a:lstStyle>
          <a:p>
            <a:pPr>
              <a:defRPr/>
            </a:pPr>
            <a:endParaRPr lang="en-US" altLang="zh-CN"/>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hangingPunct="1">
              <a:defRPr sz="900" cap="all" baseline="0">
                <a:solidFill>
                  <a:srgbClr val="FFFFFF"/>
                </a:solidFill>
              </a:defRPr>
            </a:lvl1pPr>
          </a:lstStyle>
          <a:p>
            <a:pPr>
              <a:defRPr/>
            </a:pPr>
            <a:endParaRPr lang="en-US" altLang="zh-CN"/>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hangingPunct="1">
              <a:defRPr sz="1050">
                <a:solidFill>
                  <a:srgbClr val="FFFFFF"/>
                </a:solidFill>
              </a:defRPr>
            </a:lvl1pPr>
          </a:lstStyle>
          <a:p>
            <a:pPr>
              <a:defRPr/>
            </a:pPr>
            <a:fld id="{ABE51103-FDC5-457A-A6AC-582081F2D69B}" type="slidenum">
              <a:rPr lang="zh-CN" altLang="en-US"/>
              <a:pPr>
                <a:defRPr/>
              </a:pPr>
              <a:t>‹#›</a:t>
            </a:fld>
            <a:endParaRPr lang="en-US" altLang="zh-CN"/>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5" r:id="rId1"/>
    <p:sldLayoutId id="2147483868" r:id="rId2"/>
    <p:sldLayoutId id="2147483876" r:id="rId3"/>
    <p:sldLayoutId id="2147483869" r:id="rId4"/>
    <p:sldLayoutId id="2147483870" r:id="rId5"/>
    <p:sldLayoutId id="2147483871" r:id="rId6"/>
    <p:sldLayoutId id="2147483877" r:id="rId7"/>
    <p:sldLayoutId id="2147483878" r:id="rId8"/>
    <p:sldLayoutId id="2147483879" r:id="rId9"/>
    <p:sldLayoutId id="2147483872" r:id="rId10"/>
    <p:sldLayoutId id="2147483880"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宋体" panose="02010600030101010101" pitchFamily="2" charset="-122"/>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宋体" panose="02010600030101010101" pitchFamily="2" charset="-122"/>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宋体" panose="02010600030101010101" pitchFamily="2" charset="-122"/>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宋体" panose="02010600030101010101" pitchFamily="2" charset="-122"/>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ea typeface="宋体" panose="02010600030101010101" pitchFamily="2" charset="-122"/>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ea typeface="宋体" panose="02010600030101010101" pitchFamily="2" charset="-122"/>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ea typeface="宋体" panose="02010600030101010101" pitchFamily="2" charset="-122"/>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ea typeface="宋体" panose="02010600030101010101" pitchFamily="2" charset="-122"/>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19968;&#12288;&#34892;&#26143;&#30340;&#36816;&#21160;(&#34945;&#30003;&#27946;)/200628162813209.swf" TargetMode="External"/><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26032;&#24314;&#25991;&#20214;&#22841;"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3.bin"/><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9.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fontAlgn="auto" hangingPunct="1">
              <a:spcAft>
                <a:spcPts val="0"/>
              </a:spcAft>
              <a:defRPr/>
            </a:pPr>
            <a:r>
              <a:rPr lang="zh-CN" altLang="en-US">
                <a:solidFill>
                  <a:schemeClr val="tx1">
                    <a:lumMod val="75000"/>
                    <a:lumOff val="25000"/>
                  </a:schemeClr>
                </a:solidFill>
              </a:rPr>
              <a:t>第六章　万有引力定律</a:t>
            </a:r>
          </a:p>
        </p:txBody>
      </p:sp>
      <p:sp>
        <p:nvSpPr>
          <p:cNvPr id="12291" name="Rectangle 3"/>
          <p:cNvSpPr>
            <a:spLocks noGrp="1" noRot="1" noChangeArrowheads="1"/>
          </p:cNvSpPr>
          <p:nvPr>
            <p:ph idx="1"/>
          </p:nvPr>
        </p:nvSpPr>
        <p:spPr/>
        <p:txBody>
          <a:bodyPr/>
          <a:lstStyle/>
          <a:p>
            <a:pPr eaLnBrk="1" hangingPunct="1"/>
            <a:endParaRPr lang="zh-CN" altLang="en-US"/>
          </a:p>
        </p:txBody>
      </p:sp>
      <p:pic>
        <p:nvPicPr>
          <p:cNvPr id="12292" name="Picture 4" descr="图片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Rot="1" noChangeArrowheads="1"/>
          </p:cNvSpPr>
          <p:nvPr/>
        </p:nvSpPr>
        <p:spPr bwMode="auto">
          <a:xfrm>
            <a:off x="323850" y="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6000">
                <a:solidFill>
                  <a:srgbClr val="FFFF99"/>
                </a:solidFill>
                <a:ea typeface="华文新魏" panose="02010800040101010101" pitchFamily="2" charset="-122"/>
              </a:rPr>
              <a:t>第六章　万有引力定律</a:t>
            </a:r>
          </a:p>
        </p:txBody>
      </p:sp>
      <p:sp>
        <p:nvSpPr>
          <p:cNvPr id="8198" name="Rectangle 6"/>
          <p:cNvSpPr>
            <a:spLocks noRot="1" noChangeArrowheads="1"/>
          </p:cNvSpPr>
          <p:nvPr/>
        </p:nvSpPr>
        <p:spPr bwMode="auto">
          <a:xfrm>
            <a:off x="1331913" y="2492375"/>
            <a:ext cx="6337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800">
                <a:solidFill>
                  <a:srgbClr val="FFFF99"/>
                </a:solidFill>
                <a:ea typeface="华文新魏" panose="02010800040101010101" pitchFamily="2" charset="-122"/>
                <a:hlinkClick r:id="rId3" action="ppaction://hlinkfile"/>
              </a:rPr>
              <a:t>一　行星的运动</a:t>
            </a:r>
            <a:endParaRPr lang="zh-CN" altLang="en-US" sz="4800">
              <a:solidFill>
                <a:srgbClr val="FFFF99"/>
              </a:solidFill>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8"/>
                                        </p:tgtEl>
                                        <p:attrNameLst>
                                          <p:attrName>style.visibility</p:attrName>
                                        </p:attrNameLst>
                                      </p:cBhvr>
                                      <p:to>
                                        <p:strVal val="visible"/>
                                      </p:to>
                                    </p:set>
                                    <p:anim calcmode="lin" valueType="num">
                                      <p:cBhvr additive="base">
                                        <p:cTn id="13" dur="500" fill="hold"/>
                                        <p:tgtEl>
                                          <p:spTgt spid="8198"/>
                                        </p:tgtEl>
                                        <p:attrNameLst>
                                          <p:attrName>ppt_x</p:attrName>
                                        </p:attrNameLst>
                                      </p:cBhvr>
                                      <p:tavLst>
                                        <p:tav tm="0">
                                          <p:val>
                                            <p:strVal val="#ppt_x"/>
                                          </p:val>
                                        </p:tav>
                                        <p:tav tm="100000">
                                          <p:val>
                                            <p:strVal val="#ppt_x"/>
                                          </p:val>
                                        </p:tav>
                                      </p:tavLst>
                                    </p:anim>
                                    <p:anim calcmode="lin" valueType="num">
                                      <p:cBhvr additive="base">
                                        <p:cTn id="14"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utoUpdateAnimBg="0"/>
      <p:bldP spid="819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589293682"/>
              </p:ext>
            </p:extLst>
          </p:nvPr>
        </p:nvGraphicFramePr>
        <p:xfrm>
          <a:off x="611560" y="476672"/>
          <a:ext cx="7775575" cy="3999084"/>
        </p:xfrm>
        <a:graphic>
          <a:graphicData uri="http://schemas.openxmlformats.org/drawingml/2006/table">
            <a:tbl>
              <a:tblPr/>
              <a:tblGrid>
                <a:gridCol w="2015890">
                  <a:extLst>
                    <a:ext uri="{9D8B030D-6E8A-4147-A177-3AD203B41FA5}">
                      <a16:colId xmlns:a16="http://schemas.microsoft.com/office/drawing/2014/main" val="20000"/>
                    </a:ext>
                  </a:extLst>
                </a:gridCol>
                <a:gridCol w="5759685">
                  <a:extLst>
                    <a:ext uri="{9D8B030D-6E8A-4147-A177-3AD203B41FA5}">
                      <a16:colId xmlns:a16="http://schemas.microsoft.com/office/drawing/2014/main" val="20001"/>
                    </a:ext>
                  </a:extLst>
                </a:gridCol>
              </a:tblGrid>
              <a:tr h="666514">
                <a:tc>
                  <a:txBody>
                    <a:bodyPr/>
                    <a:lstStyle/>
                    <a:p>
                      <a:pPr algn="just">
                        <a:lnSpc>
                          <a:spcPct val="125000"/>
                        </a:lnSpc>
                        <a:spcAft>
                          <a:spcPts val="0"/>
                        </a:spcAft>
                        <a:tabLst>
                          <a:tab pos="800100" algn="l"/>
                        </a:tabLst>
                      </a:pPr>
                      <a:r>
                        <a:rPr lang="zh-CN" altLang="en-US" sz="3200" kern="100" dirty="0">
                          <a:effectLst/>
                          <a:latin typeface="Times New Roman" panose="02020603050405020304" pitchFamily="18" charset="0"/>
                          <a:ea typeface="宋体" panose="02010600030101010101" pitchFamily="2" charset="-122"/>
                        </a:rPr>
                        <a:t>科学家</a:t>
                      </a:r>
                      <a:endParaRPr lang="zh-CN" sz="3200" kern="100" dirty="0">
                        <a:effectLst/>
                        <a:latin typeface="Times New Roman" panose="02020603050405020304" pitchFamily="18" charset="0"/>
                        <a:ea typeface="宋体" panose="02010600030101010101" pitchFamily="2" charset="-122"/>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800100" algn="l"/>
                        </a:tabLst>
                      </a:pPr>
                      <a:r>
                        <a:rPr lang="zh-CN" altLang="en-US" sz="3200" kern="100" dirty="0">
                          <a:effectLst/>
                          <a:latin typeface="Times New Roman" panose="02020603050405020304" pitchFamily="18" charset="0"/>
                          <a:ea typeface="宋体" panose="02010600030101010101" pitchFamily="2" charset="-122"/>
                        </a:rPr>
                        <a:t>具体贡献</a:t>
                      </a:r>
                      <a:endParaRPr lang="zh-CN" sz="3200" kern="100" dirty="0">
                        <a:effectLst/>
                        <a:latin typeface="Times New Roman" panose="02020603050405020304" pitchFamily="18" charset="0"/>
                        <a:ea typeface="宋体" panose="02010600030101010101" pitchFamily="2" charset="-122"/>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4260640"/>
                  </a:ext>
                </a:extLst>
              </a:tr>
              <a:tr h="666514">
                <a:tc>
                  <a:txBody>
                    <a:bodyPr/>
                    <a:lstStyle/>
                    <a:p>
                      <a:pPr algn="just">
                        <a:lnSpc>
                          <a:spcPct val="125000"/>
                        </a:lnSpc>
                        <a:spcAft>
                          <a:spcPts val="0"/>
                        </a:spcAft>
                        <a:tabLst>
                          <a:tab pos="800100" algn="l"/>
                        </a:tabLst>
                      </a:pPr>
                      <a:r>
                        <a:rPr lang="en-US" sz="3200" u="none" strike="noStrike" kern="100" dirty="0">
                          <a:effectLst/>
                          <a:latin typeface="Times New Roman" panose="02020603050405020304" pitchFamily="18" charset="0"/>
                          <a:ea typeface="宋体" panose="02010600030101010101" pitchFamily="2" charset="-122"/>
                        </a:rPr>
                        <a:t> </a:t>
                      </a:r>
                      <a:r>
                        <a:rPr lang="zh-CN" altLang="en-US" sz="3200" u="none" strike="noStrike" kern="100" dirty="0">
                          <a:effectLst/>
                          <a:latin typeface="Times New Roman" panose="02020603050405020304" pitchFamily="18" charset="0"/>
                          <a:ea typeface="宋体" panose="02010600030101010101" pitchFamily="2" charset="-122"/>
                        </a:rPr>
                        <a:t>托勒密</a:t>
                      </a:r>
                      <a:endParaRPr lang="zh-CN" sz="3200" kern="100" dirty="0">
                        <a:effectLst/>
                        <a:latin typeface="Times New Roman" panose="02020603050405020304" pitchFamily="18" charset="0"/>
                        <a:ea typeface="宋体" panose="02010600030101010101" pitchFamily="2" charset="-122"/>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800100" algn="l"/>
                        </a:tabLst>
                      </a:pPr>
                      <a:r>
                        <a:rPr lang="en-US" sz="3200" u="none" strike="noStrike" kern="100" dirty="0">
                          <a:effectLst/>
                          <a:latin typeface="Times New Roman" panose="02020603050405020304" pitchFamily="18" charset="0"/>
                          <a:ea typeface="宋体" panose="02010600030101010101" pitchFamily="2" charset="-122"/>
                        </a:rPr>
                        <a:t> </a:t>
                      </a:r>
                      <a:endParaRPr lang="zh-CN" sz="3200" kern="100" dirty="0">
                        <a:effectLst/>
                        <a:latin typeface="Times New Roman" panose="02020603050405020304" pitchFamily="18" charset="0"/>
                        <a:ea typeface="宋体" panose="02010600030101010101" pitchFamily="2" charset="-122"/>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6514">
                <a:tc>
                  <a:txBody>
                    <a:bodyPr/>
                    <a:lstStyle/>
                    <a:p>
                      <a:pPr algn="just">
                        <a:lnSpc>
                          <a:spcPct val="125000"/>
                        </a:lnSpc>
                        <a:spcAft>
                          <a:spcPts val="0"/>
                        </a:spcAft>
                        <a:tabLst>
                          <a:tab pos="800100" algn="l"/>
                        </a:tabLst>
                      </a:pPr>
                      <a:r>
                        <a:rPr lang="en-US" sz="3200" u="none" strike="noStrike" kern="100" dirty="0">
                          <a:effectLst/>
                          <a:latin typeface="Times New Roman" panose="02020603050405020304" pitchFamily="18" charset="0"/>
                          <a:ea typeface="宋体" panose="02010600030101010101" pitchFamily="2" charset="-122"/>
                        </a:rPr>
                        <a:t> </a:t>
                      </a:r>
                      <a:r>
                        <a:rPr lang="zh-CN" altLang="en-US" sz="3200" u="none" strike="noStrike" kern="100" dirty="0">
                          <a:effectLst/>
                          <a:latin typeface="Times New Roman" panose="02020603050405020304" pitchFamily="18" charset="0"/>
                          <a:ea typeface="宋体" panose="02010600030101010101" pitchFamily="2" charset="-122"/>
                        </a:rPr>
                        <a:t>哥白尼</a:t>
                      </a:r>
                      <a:endParaRPr lang="zh-CN" sz="3200" kern="100" dirty="0">
                        <a:effectLst/>
                        <a:latin typeface="Times New Roman" panose="02020603050405020304" pitchFamily="18" charset="0"/>
                        <a:ea typeface="宋体" panose="02010600030101010101" pitchFamily="2" charset="-122"/>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800100" algn="l"/>
                        </a:tabLst>
                      </a:pPr>
                      <a:r>
                        <a:rPr lang="en-US" sz="3200" u="none" strike="noStrike" kern="100" dirty="0">
                          <a:effectLst/>
                          <a:latin typeface="Times New Roman" panose="02020603050405020304" pitchFamily="18" charset="0"/>
                          <a:ea typeface="宋体" panose="02010600030101010101" pitchFamily="2" charset="-122"/>
                        </a:rPr>
                        <a:t> </a:t>
                      </a:r>
                      <a:endParaRPr lang="zh-CN" sz="3200" kern="100" dirty="0">
                        <a:effectLst/>
                        <a:latin typeface="Times New Roman" panose="02020603050405020304" pitchFamily="18" charset="0"/>
                        <a:ea typeface="宋体" panose="02010600030101010101" pitchFamily="2" charset="-122"/>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6514">
                <a:tc>
                  <a:txBody>
                    <a:bodyPr/>
                    <a:lstStyle/>
                    <a:p>
                      <a:pPr algn="just">
                        <a:lnSpc>
                          <a:spcPct val="125000"/>
                        </a:lnSpc>
                        <a:spcAft>
                          <a:spcPts val="0"/>
                        </a:spcAft>
                        <a:tabLst>
                          <a:tab pos="800100" algn="l"/>
                        </a:tabLst>
                      </a:pPr>
                      <a:r>
                        <a:rPr lang="zh-CN" altLang="en-US" sz="3200" kern="100" dirty="0">
                          <a:effectLst/>
                          <a:latin typeface="Times New Roman" panose="02020603050405020304" pitchFamily="18" charset="0"/>
                          <a:ea typeface="宋体" panose="02010600030101010101" pitchFamily="2" charset="-122"/>
                        </a:rPr>
                        <a:t>伽利略</a:t>
                      </a:r>
                      <a:endParaRPr lang="zh-CN" sz="3200" kern="100" dirty="0">
                        <a:effectLst/>
                        <a:latin typeface="Times New Roman" panose="02020603050405020304" pitchFamily="18" charset="0"/>
                        <a:ea typeface="宋体" panose="02010600030101010101" pitchFamily="2" charset="-122"/>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800100" algn="l"/>
                        </a:tabLst>
                      </a:pPr>
                      <a:endParaRPr lang="zh-CN" sz="3200" kern="100" dirty="0">
                        <a:effectLst/>
                        <a:latin typeface="Times New Roman" panose="02020603050405020304" pitchFamily="18" charset="0"/>
                        <a:ea typeface="宋体" panose="02010600030101010101" pitchFamily="2" charset="-122"/>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852322"/>
                  </a:ext>
                </a:extLst>
              </a:tr>
              <a:tr h="666514">
                <a:tc>
                  <a:txBody>
                    <a:bodyPr/>
                    <a:lstStyle/>
                    <a:p>
                      <a:pPr algn="just">
                        <a:lnSpc>
                          <a:spcPct val="125000"/>
                        </a:lnSpc>
                        <a:spcAft>
                          <a:spcPts val="0"/>
                        </a:spcAft>
                        <a:tabLst>
                          <a:tab pos="800100" algn="l"/>
                        </a:tabLst>
                      </a:pPr>
                      <a:r>
                        <a:rPr lang="en-US" sz="3200" u="none" strike="noStrike" kern="100" dirty="0">
                          <a:effectLst/>
                          <a:latin typeface="Times New Roman" panose="02020603050405020304" pitchFamily="18" charset="0"/>
                          <a:ea typeface="宋体" panose="02010600030101010101" pitchFamily="2" charset="-122"/>
                        </a:rPr>
                        <a:t> </a:t>
                      </a:r>
                      <a:r>
                        <a:rPr lang="zh-CN" altLang="en-US" sz="3200" u="none" strike="noStrike" kern="100" dirty="0">
                          <a:effectLst/>
                          <a:latin typeface="Times New Roman" panose="02020603050405020304" pitchFamily="18" charset="0"/>
                          <a:ea typeface="宋体" panose="02010600030101010101" pitchFamily="2" charset="-122"/>
                        </a:rPr>
                        <a:t>第谷</a:t>
                      </a:r>
                      <a:endParaRPr lang="zh-CN" sz="3200" kern="100" dirty="0">
                        <a:effectLst/>
                        <a:latin typeface="Times New Roman" panose="02020603050405020304" pitchFamily="18" charset="0"/>
                        <a:ea typeface="宋体" panose="02010600030101010101" pitchFamily="2" charset="-122"/>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800100" algn="l"/>
                        </a:tabLst>
                      </a:pPr>
                      <a:r>
                        <a:rPr lang="en-US" sz="3200" u="none" strike="noStrike" kern="100" dirty="0">
                          <a:effectLst/>
                          <a:latin typeface="Times New Roman" panose="02020603050405020304" pitchFamily="18" charset="0"/>
                          <a:ea typeface="宋体" panose="02010600030101010101" pitchFamily="2" charset="-122"/>
                        </a:rPr>
                        <a:t> </a:t>
                      </a:r>
                      <a:endParaRPr lang="zh-CN" sz="3200" kern="100" dirty="0">
                        <a:effectLst/>
                        <a:latin typeface="Times New Roman" panose="02020603050405020304" pitchFamily="18" charset="0"/>
                        <a:ea typeface="宋体" panose="02010600030101010101" pitchFamily="2" charset="-122"/>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66514">
                <a:tc>
                  <a:txBody>
                    <a:bodyPr/>
                    <a:lstStyle/>
                    <a:p>
                      <a:pPr algn="just">
                        <a:lnSpc>
                          <a:spcPct val="125000"/>
                        </a:lnSpc>
                        <a:spcAft>
                          <a:spcPts val="0"/>
                        </a:spcAft>
                        <a:tabLst>
                          <a:tab pos="800100" algn="l"/>
                        </a:tabLst>
                      </a:pPr>
                      <a:r>
                        <a:rPr lang="en-US" sz="3200" u="none" strike="noStrike" kern="100" dirty="0">
                          <a:effectLst/>
                          <a:latin typeface="Times New Roman" panose="02020603050405020304" pitchFamily="18" charset="0"/>
                          <a:ea typeface="宋体" panose="02010600030101010101" pitchFamily="2" charset="-122"/>
                        </a:rPr>
                        <a:t> </a:t>
                      </a:r>
                      <a:r>
                        <a:rPr lang="zh-CN" altLang="en-US" sz="3200" u="none" strike="noStrike" kern="100" dirty="0">
                          <a:effectLst/>
                          <a:latin typeface="Times New Roman" panose="02020603050405020304" pitchFamily="18" charset="0"/>
                          <a:ea typeface="宋体" panose="02010600030101010101" pitchFamily="2" charset="-122"/>
                        </a:rPr>
                        <a:t>开普勒</a:t>
                      </a:r>
                      <a:endParaRPr lang="zh-CN" sz="3200" kern="100" dirty="0">
                        <a:effectLst/>
                        <a:latin typeface="Times New Roman" panose="02020603050405020304" pitchFamily="18" charset="0"/>
                        <a:ea typeface="宋体" panose="02010600030101010101" pitchFamily="2" charset="-122"/>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800100" algn="l"/>
                        </a:tabLst>
                      </a:pPr>
                      <a:r>
                        <a:rPr lang="en-US" sz="3200" u="none" strike="noStrike" kern="100" dirty="0">
                          <a:effectLst/>
                          <a:latin typeface="Times New Roman" panose="02020603050405020304" pitchFamily="18" charset="0"/>
                          <a:ea typeface="宋体" panose="02010600030101010101" pitchFamily="2" charset="-122"/>
                        </a:rPr>
                        <a:t> </a:t>
                      </a:r>
                      <a:endParaRPr lang="zh-CN" sz="3200" kern="100" dirty="0">
                        <a:effectLst/>
                        <a:latin typeface="Times New Roman" panose="02020603050405020304" pitchFamily="18" charset="0"/>
                        <a:ea typeface="宋体" panose="02010600030101010101" pitchFamily="2" charset="-122"/>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9144000" cy="762000"/>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CN" altLang="en-US" sz="4400" b="1">
                <a:solidFill>
                  <a:srgbClr val="800000"/>
                </a:solidFill>
                <a:latin typeface="Verdana" panose="020B0604030504040204" pitchFamily="34" charset="0"/>
                <a:ea typeface="华文隶书" panose="02010800040101010101" pitchFamily="2" charset="-122"/>
              </a:rPr>
              <a:t>一、地心说和日心说</a:t>
            </a:r>
          </a:p>
        </p:txBody>
      </p:sp>
      <p:graphicFrame>
        <p:nvGraphicFramePr>
          <p:cNvPr id="11267" name="Group 3"/>
          <p:cNvGraphicFramePr>
            <a:graphicFrameLocks noGrp="1"/>
          </p:cNvGraphicFramePr>
          <p:nvPr/>
        </p:nvGraphicFramePr>
        <p:xfrm>
          <a:off x="152400" y="990600"/>
          <a:ext cx="8763000" cy="5486400"/>
        </p:xfrm>
        <a:graphic>
          <a:graphicData uri="http://schemas.openxmlformats.org/drawingml/2006/table">
            <a:tbl>
              <a:tblPr/>
              <a:tblGrid>
                <a:gridCol w="2667000">
                  <a:extLst>
                    <a:ext uri="{9D8B030D-6E8A-4147-A177-3AD203B41FA5}">
                      <a16:colId xmlns:a16="http://schemas.microsoft.com/office/drawing/2014/main" val="20000"/>
                    </a:ext>
                  </a:extLst>
                </a:gridCol>
                <a:gridCol w="3175000">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tblGrid>
              <a:tr h="990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zh-CN" altLang="en-US" sz="46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zh-CN" altLang="en-US" sz="4600" b="1" i="0" u="none" strike="noStrike" cap="none" normalizeH="0" baseline="0">
                          <a:ln>
                            <a:noFill/>
                          </a:ln>
                          <a:solidFill>
                            <a:schemeClr val="tx1"/>
                          </a:solidFill>
                          <a:effectLst/>
                          <a:latin typeface="Verdana" panose="020B0604030504040204" pitchFamily="34" charset="0"/>
                          <a:ea typeface="宋体" panose="02010600030101010101" pitchFamily="2" charset="-122"/>
                        </a:rPr>
                        <a:t>地心说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zh-CN" altLang="en-US" sz="4600" b="1" i="0" u="none" strike="noStrike" cap="none" normalizeH="0" baseline="0">
                          <a:ln>
                            <a:noFill/>
                          </a:ln>
                          <a:solidFill>
                            <a:schemeClr val="tx1"/>
                          </a:solidFill>
                          <a:effectLst/>
                          <a:latin typeface="Verdana" panose="020B0604030504040204" pitchFamily="34" charset="0"/>
                          <a:ea typeface="宋体" panose="02010600030101010101" pitchFamily="2" charset="-122"/>
                        </a:rPr>
                        <a:t>日心说</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63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zh-CN" altLang="en-US" sz="4600" b="1" i="0" u="none" strike="noStrike" cap="none" normalizeH="0" baseline="0">
                          <a:ln>
                            <a:noFill/>
                          </a:ln>
                          <a:solidFill>
                            <a:schemeClr val="tx1"/>
                          </a:solidFill>
                          <a:effectLst/>
                          <a:latin typeface="Verdana" panose="020B0604030504040204" pitchFamily="34" charset="0"/>
                          <a:ea typeface="宋体" panose="02010600030101010101" pitchFamily="2" charset="-122"/>
                        </a:rPr>
                        <a:t>代表人物</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zh-CN" altLang="en-US" sz="46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zh-CN" altLang="en-US" sz="46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764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zh-CN" altLang="en-US" sz="4600" b="1" i="0" u="none" strike="noStrike" cap="none" normalizeH="0" baseline="0">
                          <a:ln>
                            <a:noFill/>
                          </a:ln>
                          <a:solidFill>
                            <a:schemeClr val="tx1"/>
                          </a:solidFill>
                          <a:effectLst/>
                          <a:latin typeface="Verdana" panose="020B0604030504040204" pitchFamily="34" charset="0"/>
                          <a:ea typeface="宋体" panose="02010600030101010101" pitchFamily="2" charset="-122"/>
                        </a:rPr>
                        <a:t>基本论点</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zh-CN" altLang="en-US" sz="46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zh-CN" altLang="en-US" sz="46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431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zh-CN" altLang="en-US" sz="4600" b="1" i="0" u="none" strike="noStrike" cap="none" normalizeH="0" baseline="0">
                          <a:ln>
                            <a:noFill/>
                          </a:ln>
                          <a:solidFill>
                            <a:schemeClr val="tx1"/>
                          </a:solidFill>
                          <a:effectLst/>
                          <a:latin typeface="Verdana" panose="020B0604030504040204" pitchFamily="34" charset="0"/>
                          <a:ea typeface="宋体" panose="02010600030101010101" pitchFamily="2" charset="-122"/>
                        </a:rPr>
                        <a:t>缺点</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zh-CN" altLang="en-US" sz="46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zh-CN" altLang="en-US" sz="46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289" name="Rectangle 25"/>
          <p:cNvSpPr>
            <a:spLocks noChangeArrowheads="1"/>
          </p:cNvSpPr>
          <p:nvPr/>
        </p:nvSpPr>
        <p:spPr bwMode="auto">
          <a:xfrm>
            <a:off x="3429000" y="1981200"/>
            <a:ext cx="198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400" b="1">
                <a:solidFill>
                  <a:srgbClr val="FF0000"/>
                </a:solidFill>
                <a:latin typeface="Verdana" panose="020B0604030504040204" pitchFamily="34" charset="0"/>
              </a:rPr>
              <a:t>托勒密</a:t>
            </a:r>
          </a:p>
        </p:txBody>
      </p:sp>
      <p:sp>
        <p:nvSpPr>
          <p:cNvPr id="11290" name="Rectangle 26"/>
          <p:cNvSpPr>
            <a:spLocks noChangeArrowheads="1"/>
          </p:cNvSpPr>
          <p:nvPr/>
        </p:nvSpPr>
        <p:spPr bwMode="auto">
          <a:xfrm>
            <a:off x="6400800" y="1981200"/>
            <a:ext cx="198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400" b="1">
                <a:solidFill>
                  <a:srgbClr val="FF0000"/>
                </a:solidFill>
                <a:latin typeface="Verdana" panose="020B0604030504040204" pitchFamily="34" charset="0"/>
              </a:rPr>
              <a:t>哥白尼</a:t>
            </a:r>
          </a:p>
        </p:txBody>
      </p:sp>
      <p:sp>
        <p:nvSpPr>
          <p:cNvPr id="11291" name="Rectangle 27"/>
          <p:cNvSpPr>
            <a:spLocks noChangeArrowheads="1"/>
          </p:cNvSpPr>
          <p:nvPr/>
        </p:nvSpPr>
        <p:spPr bwMode="auto">
          <a:xfrm>
            <a:off x="2819400" y="2819400"/>
            <a:ext cx="3124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solidFill>
                  <a:srgbClr val="FF0000"/>
                </a:solidFill>
                <a:latin typeface="Verdana" panose="020B0604030504040204" pitchFamily="34" charset="0"/>
              </a:rPr>
              <a:t>地球是宇宙的中心，是静止不动的</a:t>
            </a:r>
          </a:p>
        </p:txBody>
      </p:sp>
      <p:sp>
        <p:nvSpPr>
          <p:cNvPr id="11292" name="Rectangle 28"/>
          <p:cNvSpPr>
            <a:spLocks noChangeArrowheads="1"/>
          </p:cNvSpPr>
          <p:nvPr/>
        </p:nvSpPr>
        <p:spPr bwMode="auto">
          <a:xfrm>
            <a:off x="6019800" y="2895600"/>
            <a:ext cx="3124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solidFill>
                  <a:srgbClr val="FF0000"/>
                </a:solidFill>
                <a:latin typeface="Verdana" panose="020B0604030504040204" pitchFamily="34" charset="0"/>
              </a:rPr>
              <a:t>宇宙的中心是太阳</a:t>
            </a:r>
          </a:p>
        </p:txBody>
      </p:sp>
      <p:sp>
        <p:nvSpPr>
          <p:cNvPr id="11293" name="Rectangle 29"/>
          <p:cNvSpPr>
            <a:spLocks noChangeArrowheads="1"/>
          </p:cNvSpPr>
          <p:nvPr/>
        </p:nvSpPr>
        <p:spPr bwMode="auto">
          <a:xfrm>
            <a:off x="2895600" y="4800600"/>
            <a:ext cx="3124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solidFill>
                  <a:srgbClr val="FF0000"/>
                </a:solidFill>
                <a:latin typeface="Verdana" panose="020B0604030504040204" pitchFamily="34" charset="0"/>
              </a:rPr>
              <a:t>描述天体的运动遇到了困难</a:t>
            </a:r>
          </a:p>
        </p:txBody>
      </p:sp>
      <p:sp>
        <p:nvSpPr>
          <p:cNvPr id="11294" name="Rectangle 30"/>
          <p:cNvSpPr>
            <a:spLocks noChangeArrowheads="1"/>
          </p:cNvSpPr>
          <p:nvPr/>
        </p:nvSpPr>
        <p:spPr bwMode="auto">
          <a:xfrm>
            <a:off x="5943600" y="4724400"/>
            <a:ext cx="3124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0000"/>
                </a:solidFill>
                <a:latin typeface="Verdana" panose="020B0604030504040204" pitchFamily="34" charset="0"/>
              </a:rPr>
              <a:t>太阳不是宇宙的中心，行星绕太阳的运动轨道不是圆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89"/>
                                        </p:tgtEl>
                                        <p:attrNameLst>
                                          <p:attrName>style.visibility</p:attrName>
                                        </p:attrNameLst>
                                      </p:cBhvr>
                                      <p:to>
                                        <p:strVal val="visible"/>
                                      </p:to>
                                    </p:set>
                                    <p:animEffect transition="in" filter="wipe(left)">
                                      <p:cBhvr>
                                        <p:cTn id="7" dur="500"/>
                                        <p:tgtEl>
                                          <p:spTgt spid="112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90"/>
                                        </p:tgtEl>
                                        <p:attrNameLst>
                                          <p:attrName>style.visibility</p:attrName>
                                        </p:attrNameLst>
                                      </p:cBhvr>
                                      <p:to>
                                        <p:strVal val="visible"/>
                                      </p:to>
                                    </p:set>
                                    <p:animEffect transition="in" filter="wipe(left)">
                                      <p:cBhvr>
                                        <p:cTn id="12" dur="500"/>
                                        <p:tgtEl>
                                          <p:spTgt spid="112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91"/>
                                        </p:tgtEl>
                                        <p:attrNameLst>
                                          <p:attrName>style.visibility</p:attrName>
                                        </p:attrNameLst>
                                      </p:cBhvr>
                                      <p:to>
                                        <p:strVal val="visible"/>
                                      </p:to>
                                    </p:set>
                                    <p:animEffect transition="in" filter="wipe(left)">
                                      <p:cBhvr>
                                        <p:cTn id="17" dur="500"/>
                                        <p:tgtEl>
                                          <p:spTgt spid="112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92"/>
                                        </p:tgtEl>
                                        <p:attrNameLst>
                                          <p:attrName>style.visibility</p:attrName>
                                        </p:attrNameLst>
                                      </p:cBhvr>
                                      <p:to>
                                        <p:strVal val="visible"/>
                                      </p:to>
                                    </p:set>
                                    <p:animEffect transition="in" filter="wipe(left)">
                                      <p:cBhvr>
                                        <p:cTn id="22" dur="500"/>
                                        <p:tgtEl>
                                          <p:spTgt spid="112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93"/>
                                        </p:tgtEl>
                                        <p:attrNameLst>
                                          <p:attrName>style.visibility</p:attrName>
                                        </p:attrNameLst>
                                      </p:cBhvr>
                                      <p:to>
                                        <p:strVal val="visible"/>
                                      </p:to>
                                    </p:set>
                                    <p:animEffect transition="in" filter="wipe(left)">
                                      <p:cBhvr>
                                        <p:cTn id="27" dur="500"/>
                                        <p:tgtEl>
                                          <p:spTgt spid="112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94"/>
                                        </p:tgtEl>
                                        <p:attrNameLst>
                                          <p:attrName>style.visibility</p:attrName>
                                        </p:attrNameLst>
                                      </p:cBhvr>
                                      <p:to>
                                        <p:strVal val="visible"/>
                                      </p:to>
                                    </p:set>
                                    <p:animEffect transition="in" filter="wipe(left)">
                                      <p:cBhvr>
                                        <p:cTn id="32" dur="500"/>
                                        <p:tgtEl>
                                          <p:spTgt spid="11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9" grpId="0" autoUpdateAnimBg="0"/>
      <p:bldP spid="11290" grpId="0" autoUpdateAnimBg="0"/>
      <p:bldP spid="11291" grpId="0" autoUpdateAnimBg="0"/>
      <p:bldP spid="11292" grpId="0" autoUpdateAnimBg="0"/>
      <p:bldP spid="11293" grpId="0" autoUpdateAnimBg="0"/>
      <p:bldP spid="1129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pic>
        <p:nvPicPr>
          <p:cNvPr id="15362" name="Picture 2" descr="开普勒"/>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7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ChangeArrowheads="1"/>
          </p:cNvSpPr>
          <p:nvPr/>
        </p:nvSpPr>
        <p:spPr bwMode="auto">
          <a:xfrm>
            <a:off x="5580063" y="1125538"/>
            <a:ext cx="2987675"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zh-CN" altLang="en-US" sz="5400" b="1">
                <a:solidFill>
                  <a:srgbClr val="FF66CC"/>
                </a:solidFill>
                <a:effectLst>
                  <a:outerShdw blurRad="38100" dist="38100" dir="2700000" algn="tl">
                    <a:srgbClr val="C0C0C0"/>
                  </a:outerShdw>
                </a:effectLst>
                <a:latin typeface="华文楷体" panose="02010600040101010101" pitchFamily="2" charset="-122"/>
                <a:ea typeface="华文楷体" panose="02010600040101010101" pitchFamily="2" charset="-122"/>
              </a:rPr>
              <a:t>开普勒提出三大定律</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5363"/>
                                        </p:tgtEl>
                                        <p:attrNameLst>
                                          <p:attrName>style.visibility</p:attrName>
                                        </p:attrNameLst>
                                      </p:cBhvr>
                                      <p:to>
                                        <p:strVal val="visible"/>
                                      </p:to>
                                    </p:set>
                                    <p:animEffect transition="in" filter="dissolve">
                                      <p:cBhvr>
                                        <p:cTn id="13"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1341438"/>
            <a:ext cx="8893175" cy="258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5400" b="1">
                <a:solidFill>
                  <a:srgbClr val="FF66CC"/>
                </a:solidFill>
                <a:ea typeface="华文新魏" panose="02010800040101010101" pitchFamily="2" charset="-122"/>
                <a:hlinkMouseOver r:id="" action="ppaction://hlinkshowjump?jump=nextslide">
                  <a:snd r:embed="rId2" name="type.wav"/>
                </a:hlinkMouseOver>
              </a:rPr>
              <a:t>开普勒第一定律：</a:t>
            </a:r>
          </a:p>
          <a:p>
            <a:pPr eaLnBrk="1" hangingPunct="1">
              <a:spcBef>
                <a:spcPct val="50000"/>
              </a:spcBef>
            </a:pPr>
            <a:r>
              <a:rPr lang="zh-CN" altLang="en-US" sz="4400" b="1">
                <a:solidFill>
                  <a:srgbClr val="FF66CC"/>
                </a:solidFill>
                <a:ea typeface="华文新魏" panose="02010800040101010101" pitchFamily="2" charset="-122"/>
                <a:hlinkMouseOver r:id="" action="ppaction://hlinkshowjump?jump=nextslide">
                  <a:snd r:embed="rId2" name="type.wav"/>
                </a:hlinkMouseOver>
              </a:rPr>
              <a:t>     所有行星绕太阳的轨道都是椭圆，太阳处在椭圆的一个焦点上</a:t>
            </a:r>
            <a:r>
              <a:rPr lang="zh-CN" altLang="en-US" sz="4400" b="1">
                <a:ea typeface="华文新魏" panose="02010800040101010101" pitchFamily="2" charset="-122"/>
                <a:hlinkMouseOver r:id="" action="ppaction://hlinkshowjump?jump=nextslide">
                  <a:snd r:embed="rId2" name="type.wav"/>
                </a:hlinkMouseOver>
              </a:rPr>
              <a:t>。</a:t>
            </a:r>
            <a:endParaRPr lang="zh-CN" altLang="en-US" sz="4400" b="1">
              <a:ea typeface="华文新魏" panose="02010800040101010101" pitchFamily="2" charset="-122"/>
            </a:endParaRPr>
          </a:p>
        </p:txBody>
      </p:sp>
      <p:sp>
        <p:nvSpPr>
          <p:cNvPr id="25603" name="AutoShape 3">
            <a:hlinkClick r:id="rId3" action="ppaction://hlinksldjump"/>
          </p:cNvPr>
          <p:cNvSpPr>
            <a:spLocks noChangeArrowheads="1"/>
          </p:cNvSpPr>
          <p:nvPr/>
        </p:nvSpPr>
        <p:spPr bwMode="auto">
          <a:xfrm>
            <a:off x="8172450" y="5661025"/>
            <a:ext cx="287338" cy="576263"/>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388" name="Text Box 4"/>
          <p:cNvSpPr txBox="1">
            <a:spLocks noChangeArrowheads="1"/>
          </p:cNvSpPr>
          <p:nvPr/>
        </p:nvSpPr>
        <p:spPr bwMode="auto">
          <a:xfrm>
            <a:off x="827088" y="260350"/>
            <a:ext cx="83169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6000" b="1">
                <a:solidFill>
                  <a:schemeClr val="hlink"/>
                </a:solidFill>
                <a:ea typeface="方正舒体" panose="02010601030101010101" pitchFamily="2" charset="-122"/>
              </a:rPr>
              <a:t>开普勒行星运动规律</a:t>
            </a:r>
          </a:p>
        </p:txBody>
      </p:sp>
      <p:grpSp>
        <p:nvGrpSpPr>
          <p:cNvPr id="16389" name="Group 5"/>
          <p:cNvGrpSpPr>
            <a:grpSpLocks/>
          </p:cNvGrpSpPr>
          <p:nvPr/>
        </p:nvGrpSpPr>
        <p:grpSpPr bwMode="auto">
          <a:xfrm>
            <a:off x="4787900" y="3860800"/>
            <a:ext cx="2955925" cy="2438400"/>
            <a:chOff x="0" y="0"/>
            <a:chExt cx="1862" cy="1584"/>
          </a:xfrm>
        </p:grpSpPr>
        <p:grpSp>
          <p:nvGrpSpPr>
            <p:cNvPr id="25606" name="Group 6"/>
            <p:cNvGrpSpPr>
              <a:grpSpLocks/>
            </p:cNvGrpSpPr>
            <p:nvPr/>
          </p:nvGrpSpPr>
          <p:grpSpPr bwMode="auto">
            <a:xfrm>
              <a:off x="0" y="0"/>
              <a:ext cx="1862" cy="1584"/>
              <a:chOff x="0" y="0"/>
              <a:chExt cx="2064" cy="1680"/>
            </a:xfrm>
          </p:grpSpPr>
          <p:sp>
            <p:nvSpPr>
              <p:cNvPr id="25608" name="Oval 7"/>
              <p:cNvSpPr>
                <a:spLocks noChangeArrowheads="1"/>
              </p:cNvSpPr>
              <p:nvPr/>
            </p:nvSpPr>
            <p:spPr bwMode="auto">
              <a:xfrm>
                <a:off x="0" y="0"/>
                <a:ext cx="2064" cy="168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9" name="Text Box 8"/>
              <p:cNvSpPr txBox="1">
                <a:spLocks noChangeArrowheads="1"/>
              </p:cNvSpPr>
              <p:nvPr/>
            </p:nvSpPr>
            <p:spPr bwMode="auto">
              <a:xfrm>
                <a:off x="384" y="912"/>
                <a:ext cx="624"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a:t>焦点</a:t>
                </a:r>
              </a:p>
            </p:txBody>
          </p:sp>
          <p:sp>
            <p:nvSpPr>
              <p:cNvPr id="25610" name="Text Box 9"/>
              <p:cNvSpPr txBox="1">
                <a:spLocks noChangeArrowheads="1"/>
              </p:cNvSpPr>
              <p:nvPr/>
            </p:nvSpPr>
            <p:spPr bwMode="auto">
              <a:xfrm>
                <a:off x="384" y="528"/>
                <a:ext cx="624"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a:solidFill>
                      <a:srgbClr val="FF0000"/>
                    </a:solidFill>
                  </a:rPr>
                  <a:t>太阳</a:t>
                </a:r>
              </a:p>
            </p:txBody>
          </p:sp>
          <p:sp>
            <p:nvSpPr>
              <p:cNvPr id="25611" name="Oval 10"/>
              <p:cNvSpPr>
                <a:spLocks noChangeArrowheads="1"/>
              </p:cNvSpPr>
              <p:nvPr/>
            </p:nvSpPr>
            <p:spPr bwMode="auto">
              <a:xfrm>
                <a:off x="1440" y="816"/>
                <a:ext cx="48" cy="48"/>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2" name="Text Box 11"/>
              <p:cNvSpPr txBox="1">
                <a:spLocks noChangeArrowheads="1"/>
              </p:cNvSpPr>
              <p:nvPr/>
            </p:nvSpPr>
            <p:spPr bwMode="auto">
              <a:xfrm>
                <a:off x="1248" y="912"/>
                <a:ext cx="624"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a:t>焦点</a:t>
                </a:r>
              </a:p>
            </p:txBody>
          </p:sp>
          <p:sp>
            <p:nvSpPr>
              <p:cNvPr id="25613" name="Oval 12"/>
              <p:cNvSpPr>
                <a:spLocks noChangeArrowheads="1"/>
              </p:cNvSpPr>
              <p:nvPr/>
            </p:nvSpPr>
            <p:spPr bwMode="auto">
              <a:xfrm>
                <a:off x="528" y="768"/>
                <a:ext cx="144" cy="13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700">
                    <a:solidFill>
                      <a:srgbClr val="FF0000"/>
                    </a:solidFill>
                    <a:latin typeface="宋体" panose="02010600030101010101" pitchFamily="2" charset="-122"/>
                  </a:rPr>
                  <a:t>●</a:t>
                </a:r>
              </a:p>
            </p:txBody>
          </p:sp>
        </p:grpSp>
        <p:sp>
          <p:nvSpPr>
            <p:cNvPr id="25607" name="Oval 13"/>
            <p:cNvSpPr>
              <a:spLocks noChangeArrowheads="1"/>
            </p:cNvSpPr>
            <p:nvPr/>
          </p:nvSpPr>
          <p:spPr bwMode="auto">
            <a:xfrm>
              <a:off x="278" y="1344"/>
              <a:ext cx="85" cy="92"/>
            </a:xfrm>
            <a:prstGeom prst="ellipse">
              <a:avLst/>
            </a:prstGeom>
            <a:solidFill>
              <a:srgbClr val="FF9900"/>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nodeType="clickEffect">
                                  <p:stCondLst>
                                    <p:cond delay="0"/>
                                  </p:stCondLst>
                                  <p:childTnLst>
                                    <p:set>
                                      <p:cBhvr>
                                        <p:cTn id="12" dur="1" fill="hold">
                                          <p:stCondLst>
                                            <p:cond delay="0"/>
                                          </p:stCondLst>
                                        </p:cTn>
                                        <p:tgtEl>
                                          <p:spTgt spid="16386"/>
                                        </p:tgtEl>
                                        <p:attrNameLst>
                                          <p:attrName>style.visibility</p:attrName>
                                        </p:attrNameLst>
                                      </p:cBhvr>
                                      <p:to>
                                        <p:strVal val="visible"/>
                                      </p:to>
                                    </p:set>
                                    <p:anim to="" calcmode="lin" valueType="num">
                                      <p:cBhvr>
                                        <p:cTn id="13" dur="1" fill="hold"/>
                                        <p:tgtEl>
                                          <p:spTgt spid="16386"/>
                                        </p:tgtEl>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6389"/>
                                        </p:tgtEl>
                                        <p:attrNameLst>
                                          <p:attrName>style.visibility</p:attrName>
                                        </p:attrNameLst>
                                      </p:cBhvr>
                                      <p:to>
                                        <p:strVal val="visible"/>
                                      </p:to>
                                    </p:set>
                                    <p:animEffect transition="in" filter="fade">
                                      <p:cBhvr>
                                        <p:cTn id="18"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fontAlgn="auto" hangingPunct="1">
              <a:spcAft>
                <a:spcPts val="0"/>
              </a:spcAft>
              <a:defRPr/>
            </a:pPr>
            <a:endParaRPr lang="zh-CN" altLang="en-US">
              <a:solidFill>
                <a:schemeClr val="tx1">
                  <a:lumMod val="75000"/>
                  <a:lumOff val="25000"/>
                </a:schemeClr>
              </a:solidFill>
            </a:endParaRPr>
          </a:p>
        </p:txBody>
      </p:sp>
      <p:graphicFrame>
        <p:nvGraphicFramePr>
          <p:cNvPr id="17411" name="Object 3"/>
          <p:cNvGraphicFramePr>
            <a:graphicFrameLocks noGrp="1" noChangeAspect="1"/>
          </p:cNvGraphicFramePr>
          <p:nvPr>
            <p:ph idx="1"/>
          </p:nvPr>
        </p:nvGraphicFramePr>
        <p:xfrm>
          <a:off x="1579563" y="620713"/>
          <a:ext cx="5983287" cy="6137275"/>
        </p:xfrm>
        <a:graphic>
          <a:graphicData uri="http://schemas.openxmlformats.org/presentationml/2006/ole">
            <mc:AlternateContent xmlns:mc="http://schemas.openxmlformats.org/markup-compatibility/2006">
              <mc:Choice xmlns:v="urn:schemas-microsoft-com:vml" Requires="v">
                <p:oleObj spid="_x0000_s26629" r:id="rId3" imgW="1857143" imgH="1905266" progId="Paint.Picture">
                  <p:embed/>
                </p:oleObj>
              </mc:Choice>
              <mc:Fallback>
                <p:oleObj r:id="rId3" imgW="1857143" imgH="1905266" progId="Paint.Picture">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9563" y="620713"/>
                        <a:ext cx="5983287" cy="613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linds(horizontal)">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50825" y="836613"/>
            <a:ext cx="8497888"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6000" b="1">
                <a:solidFill>
                  <a:srgbClr val="FF6600"/>
                </a:solidFill>
                <a:ea typeface="华文新魏" panose="02010800040101010101" pitchFamily="2" charset="-122"/>
              </a:rPr>
              <a:t>开普勒第二定律：</a:t>
            </a:r>
          </a:p>
          <a:p>
            <a:pPr eaLnBrk="1" hangingPunct="1">
              <a:spcBef>
                <a:spcPct val="50000"/>
              </a:spcBef>
            </a:pPr>
            <a:r>
              <a:rPr lang="zh-CN" altLang="en-US" sz="4000" b="1">
                <a:ea typeface="华文新魏" panose="02010800040101010101" pitchFamily="2" charset="-122"/>
              </a:rPr>
              <a:t>     对任意一个行星来说，它与太阳的连线在相等的时间内扫过相等的面积。</a:t>
            </a:r>
          </a:p>
        </p:txBody>
      </p:sp>
      <p:sp>
        <p:nvSpPr>
          <p:cNvPr id="27651" name="AutoShape 3">
            <a:hlinkClick r:id="rId2" action="ppaction://hlinksldjump"/>
          </p:cNvPr>
          <p:cNvSpPr>
            <a:spLocks noChangeArrowheads="1"/>
          </p:cNvSpPr>
          <p:nvPr/>
        </p:nvSpPr>
        <p:spPr bwMode="auto">
          <a:xfrm>
            <a:off x="8388350" y="5734050"/>
            <a:ext cx="504825" cy="863600"/>
          </a:xfrm>
          <a:prstGeom prst="lightningBol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18436" name="Picture 4"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284538"/>
            <a:ext cx="56896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7524750" y="4076700"/>
            <a:ext cx="14398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solidFill>
                  <a:srgbClr val="FF6600"/>
                </a:solidFill>
                <a:ea typeface="黑体" panose="02010609060101010101" pitchFamily="49" charset="-122"/>
              </a:rPr>
              <a:t>远处速度慢</a:t>
            </a:r>
          </a:p>
        </p:txBody>
      </p:sp>
      <p:sp>
        <p:nvSpPr>
          <p:cNvPr id="18438" name="Text Box 6"/>
          <p:cNvSpPr txBox="1">
            <a:spLocks noChangeArrowheads="1"/>
          </p:cNvSpPr>
          <p:nvPr/>
        </p:nvSpPr>
        <p:spPr bwMode="auto">
          <a:xfrm>
            <a:off x="179388" y="4221163"/>
            <a:ext cx="12969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solidFill>
                  <a:srgbClr val="FF6600"/>
                </a:solidFill>
                <a:ea typeface="黑体" panose="02010609060101010101" pitchFamily="49" charset="-122"/>
              </a:rPr>
              <a:t>近处速度快</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blinds(horizontal)">
                                      <p:cBhvr>
                                        <p:cTn id="7" dur="500"/>
                                        <p:tgtEl>
                                          <p:spTgt spid="184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blinds(horizontal)">
                                      <p:cBhvr>
                                        <p:cTn id="12" dur="500"/>
                                        <p:tgtEl>
                                          <p:spTgt spid="184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blinds(horizontal)">
                                      <p:cBhvr>
                                        <p:cTn id="17" dur="500"/>
                                        <p:tgtEl>
                                          <p:spTgt spid="184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38"/>
                                        </p:tgtEl>
                                        <p:attrNameLst>
                                          <p:attrName>style.visibility</p:attrName>
                                        </p:attrNameLst>
                                      </p:cBhvr>
                                      <p:to>
                                        <p:strVal val="visible"/>
                                      </p:to>
                                    </p:set>
                                    <p:animEffect transition="in" filter="blinds(horizontal)">
                                      <p:cBhvr>
                                        <p:cTn id="22" dur="500"/>
                                        <p:tgtEl>
                                          <p:spTgt spid="184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37"/>
                                        </p:tgtEl>
                                        <p:attrNameLst>
                                          <p:attrName>style.visibility</p:attrName>
                                        </p:attrNameLst>
                                      </p:cBhvr>
                                      <p:to>
                                        <p:strVal val="visible"/>
                                      </p:to>
                                    </p:set>
                                    <p:animEffect transition="in" filter="blinds(horizontal)">
                                      <p:cBhvr>
                                        <p:cTn id="2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P spid="1843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39750" y="333375"/>
            <a:ext cx="8353425" cy="335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6000" b="1">
                <a:solidFill>
                  <a:srgbClr val="FF6600"/>
                </a:solidFill>
                <a:ea typeface="华文新魏" panose="02010800040101010101" pitchFamily="2" charset="-122"/>
              </a:rPr>
              <a:t>开普勒第三定律</a:t>
            </a:r>
            <a:r>
              <a:rPr lang="zh-CN" altLang="en-US" sz="5400" b="1">
                <a:solidFill>
                  <a:srgbClr val="FF6600"/>
                </a:solidFill>
                <a:ea typeface="华文新魏" panose="02010800040101010101" pitchFamily="2" charset="-122"/>
              </a:rPr>
              <a:t>：</a:t>
            </a:r>
          </a:p>
          <a:p>
            <a:pPr eaLnBrk="1" hangingPunct="1">
              <a:spcBef>
                <a:spcPct val="50000"/>
              </a:spcBef>
            </a:pPr>
            <a:r>
              <a:rPr lang="zh-CN" altLang="en-US" sz="4400" b="1">
                <a:ea typeface="华文新魏" panose="02010800040101010101" pitchFamily="2" charset="-122"/>
              </a:rPr>
              <a:t>     所有行星的椭圆轨道的半长轴的三次方跟它的公转周期的二次方的比值都相等。</a:t>
            </a:r>
          </a:p>
        </p:txBody>
      </p:sp>
      <p:grpSp>
        <p:nvGrpSpPr>
          <p:cNvPr id="19459" name="Group 3"/>
          <p:cNvGrpSpPr>
            <a:grpSpLocks/>
          </p:cNvGrpSpPr>
          <p:nvPr/>
        </p:nvGrpSpPr>
        <p:grpSpPr bwMode="auto">
          <a:xfrm>
            <a:off x="900113" y="4292600"/>
            <a:ext cx="3749675" cy="1422400"/>
            <a:chOff x="0" y="0"/>
            <a:chExt cx="2362" cy="896"/>
          </a:xfrm>
        </p:grpSpPr>
        <p:sp>
          <p:nvSpPr>
            <p:cNvPr id="28682" name="Text Box 4"/>
            <p:cNvSpPr txBox="1">
              <a:spLocks noChangeArrowheads="1"/>
            </p:cNvSpPr>
            <p:nvPr/>
          </p:nvSpPr>
          <p:spPr bwMode="auto">
            <a:xfrm>
              <a:off x="0" y="216"/>
              <a:ext cx="12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t>表达式：</a:t>
              </a:r>
            </a:p>
          </p:txBody>
        </p:sp>
        <p:sp>
          <p:nvSpPr>
            <p:cNvPr id="28683" name="Text Box 5"/>
            <p:cNvSpPr txBox="1">
              <a:spLocks noChangeArrowheads="1"/>
            </p:cNvSpPr>
            <p:nvPr/>
          </p:nvSpPr>
          <p:spPr bwMode="auto">
            <a:xfrm>
              <a:off x="1225" y="0"/>
              <a:ext cx="45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latin typeface="宋体" panose="02010600030101010101" pitchFamily="2" charset="-122"/>
                </a:rPr>
                <a:t>R</a:t>
              </a:r>
              <a:r>
                <a:rPr lang="en-US" altLang="zh-CN" sz="3600" b="1" baseline="30000">
                  <a:latin typeface="宋体" panose="02010600030101010101" pitchFamily="2" charset="-122"/>
                </a:rPr>
                <a:t>3</a:t>
              </a:r>
              <a:endParaRPr lang="en-US" altLang="zh-CN" sz="3600" b="1">
                <a:latin typeface="宋体" panose="02010600030101010101" pitchFamily="2" charset="-122"/>
              </a:endParaRPr>
            </a:p>
          </p:txBody>
        </p:sp>
        <p:sp>
          <p:nvSpPr>
            <p:cNvPr id="28684" name="Text Box 6"/>
            <p:cNvSpPr txBox="1">
              <a:spLocks noChangeArrowheads="1"/>
            </p:cNvSpPr>
            <p:nvPr/>
          </p:nvSpPr>
          <p:spPr bwMode="auto">
            <a:xfrm>
              <a:off x="1196" y="492"/>
              <a:ext cx="4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latin typeface="宋体" panose="02010600030101010101" pitchFamily="2" charset="-122"/>
                </a:rPr>
                <a:t>T</a:t>
              </a:r>
              <a:r>
                <a:rPr lang="en-US" altLang="zh-CN" sz="3600" b="1" baseline="30000">
                  <a:latin typeface="宋体" panose="02010600030101010101" pitchFamily="2" charset="-122"/>
                </a:rPr>
                <a:t>2</a:t>
              </a:r>
              <a:endParaRPr lang="en-US" altLang="zh-CN" sz="3600" b="1">
                <a:latin typeface="宋体" panose="02010600030101010101" pitchFamily="2" charset="-122"/>
              </a:endParaRPr>
            </a:p>
          </p:txBody>
        </p:sp>
        <p:sp>
          <p:nvSpPr>
            <p:cNvPr id="28685" name="Text Box 7"/>
            <p:cNvSpPr txBox="1">
              <a:spLocks noChangeArrowheads="1"/>
            </p:cNvSpPr>
            <p:nvPr/>
          </p:nvSpPr>
          <p:spPr bwMode="auto">
            <a:xfrm>
              <a:off x="1727" y="219"/>
              <a:ext cx="63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latin typeface="宋体" panose="02010600030101010101" pitchFamily="2" charset="-122"/>
                </a:rPr>
                <a:t>= k</a:t>
              </a:r>
            </a:p>
          </p:txBody>
        </p:sp>
        <p:sp>
          <p:nvSpPr>
            <p:cNvPr id="28686" name="Line 8"/>
            <p:cNvSpPr>
              <a:spLocks noChangeShapeType="1"/>
            </p:cNvSpPr>
            <p:nvPr/>
          </p:nvSpPr>
          <p:spPr bwMode="auto">
            <a:xfrm>
              <a:off x="1134" y="443"/>
              <a:ext cx="454"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9465" name="Group 9"/>
          <p:cNvGrpSpPr>
            <a:grpSpLocks/>
          </p:cNvGrpSpPr>
          <p:nvPr/>
        </p:nvGrpSpPr>
        <p:grpSpPr bwMode="auto">
          <a:xfrm>
            <a:off x="3419475" y="3860800"/>
            <a:ext cx="2452688" cy="647700"/>
            <a:chOff x="0" y="0"/>
            <a:chExt cx="1545" cy="408"/>
          </a:xfrm>
        </p:grpSpPr>
        <p:sp>
          <p:nvSpPr>
            <p:cNvPr id="28680" name="AutoShape 10"/>
            <p:cNvSpPr>
              <a:spLocks noChangeArrowheads="1"/>
            </p:cNvSpPr>
            <p:nvPr/>
          </p:nvSpPr>
          <p:spPr bwMode="auto">
            <a:xfrm>
              <a:off x="0" y="0"/>
              <a:ext cx="1316" cy="408"/>
            </a:xfrm>
            <a:prstGeom prst="wedgeEllipseCallout">
              <a:avLst>
                <a:gd name="adj1" fmla="val -57829"/>
                <a:gd name="adj2" fmla="val 83824"/>
              </a:avLst>
            </a:prstGeom>
            <a:solidFill>
              <a:schemeClr val="accent1">
                <a:alpha val="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8681" name="Text Box 11"/>
            <p:cNvSpPr txBox="1">
              <a:spLocks noChangeArrowheads="1"/>
            </p:cNvSpPr>
            <p:nvPr/>
          </p:nvSpPr>
          <p:spPr bwMode="auto">
            <a:xfrm>
              <a:off x="275" y="46"/>
              <a:ext cx="127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t>半长轴</a:t>
              </a:r>
            </a:p>
          </p:txBody>
        </p:sp>
      </p:grpSp>
      <p:grpSp>
        <p:nvGrpSpPr>
          <p:cNvPr id="19468" name="Group 12"/>
          <p:cNvGrpSpPr>
            <a:grpSpLocks/>
          </p:cNvGrpSpPr>
          <p:nvPr/>
        </p:nvGrpSpPr>
        <p:grpSpPr bwMode="auto">
          <a:xfrm>
            <a:off x="3419475" y="5445125"/>
            <a:ext cx="2986088" cy="1081088"/>
            <a:chOff x="0" y="0"/>
            <a:chExt cx="1881" cy="681"/>
          </a:xfrm>
        </p:grpSpPr>
        <p:sp>
          <p:nvSpPr>
            <p:cNvPr id="28678" name="AutoShape 13"/>
            <p:cNvSpPr>
              <a:spLocks noChangeArrowheads="1"/>
            </p:cNvSpPr>
            <p:nvPr/>
          </p:nvSpPr>
          <p:spPr bwMode="auto">
            <a:xfrm>
              <a:off x="0" y="0"/>
              <a:ext cx="1815" cy="681"/>
            </a:xfrm>
            <a:prstGeom prst="wedgeEllipseCallout">
              <a:avLst>
                <a:gd name="adj1" fmla="val -60907"/>
                <a:gd name="adj2" fmla="val -37079"/>
              </a:avLst>
            </a:prstGeom>
            <a:solidFill>
              <a:schemeClr val="accent1">
                <a:alpha val="0"/>
              </a:schemeClr>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8679" name="Text Box 14"/>
            <p:cNvSpPr txBox="1">
              <a:spLocks noChangeArrowheads="1"/>
            </p:cNvSpPr>
            <p:nvPr/>
          </p:nvSpPr>
          <p:spPr bwMode="auto">
            <a:xfrm>
              <a:off x="112" y="35"/>
              <a:ext cx="1769"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t>行星绕太阳公转的周期</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ssolve">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nodeType="clickEffect">
                                  <p:stCondLst>
                                    <p:cond delay="0"/>
                                  </p:stCondLst>
                                  <p:childTnLst>
                                    <p:set>
                                      <p:cBhvr>
                                        <p:cTn id="11" dur="1" fill="hold">
                                          <p:stCondLst>
                                            <p:cond delay="0"/>
                                          </p:stCondLst>
                                        </p:cTn>
                                        <p:tgtEl>
                                          <p:spTgt spid="19465"/>
                                        </p:tgtEl>
                                        <p:attrNameLst>
                                          <p:attrName>style.visibility</p:attrName>
                                        </p:attrNameLst>
                                      </p:cBhvr>
                                      <p:to>
                                        <p:strVal val="visible"/>
                                      </p:to>
                                    </p:set>
                                    <p:animEffect transition="in" filter="slide(fromRight)">
                                      <p:cBhvr>
                                        <p:cTn id="12" dur="500"/>
                                        <p:tgtEl>
                                          <p:spTgt spid="194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nodeType="clickEffect">
                                  <p:stCondLst>
                                    <p:cond delay="0"/>
                                  </p:stCondLst>
                                  <p:childTnLst>
                                    <p:set>
                                      <p:cBhvr>
                                        <p:cTn id="16" dur="1" fill="hold">
                                          <p:stCondLst>
                                            <p:cond delay="0"/>
                                          </p:stCondLst>
                                        </p:cTn>
                                        <p:tgtEl>
                                          <p:spTgt spid="19468"/>
                                        </p:tgtEl>
                                        <p:attrNameLst>
                                          <p:attrName>style.visibility</p:attrName>
                                        </p:attrNameLst>
                                      </p:cBhvr>
                                      <p:to>
                                        <p:strVal val="visible"/>
                                      </p:to>
                                    </p:set>
                                    <p:animEffect transition="in" filter="slide(fromRight)">
                                      <p:cBhvr>
                                        <p:cTn id="17" dur="5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84213" y="188913"/>
            <a:ext cx="74882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a:solidFill>
                  <a:srgbClr val="FF6600"/>
                </a:solidFill>
              </a:rPr>
              <a:t>探究：</a:t>
            </a:r>
          </a:p>
        </p:txBody>
      </p:sp>
      <p:graphicFrame>
        <p:nvGraphicFramePr>
          <p:cNvPr id="20483" name="Group 3"/>
          <p:cNvGraphicFramePr>
            <a:graphicFrameLocks noGrp="1"/>
          </p:cNvGraphicFramePr>
          <p:nvPr/>
        </p:nvGraphicFramePr>
        <p:xfrm>
          <a:off x="468313" y="908050"/>
          <a:ext cx="8424862" cy="5699408"/>
        </p:xfrm>
        <a:graphic>
          <a:graphicData uri="http://schemas.openxmlformats.org/drawingml/2006/table">
            <a:tbl>
              <a:tblPr/>
              <a:tblGrid>
                <a:gridCol w="1657350">
                  <a:extLst>
                    <a:ext uri="{9D8B030D-6E8A-4147-A177-3AD203B41FA5}">
                      <a16:colId xmlns:a16="http://schemas.microsoft.com/office/drawing/2014/main" val="20000"/>
                    </a:ext>
                  </a:extLst>
                </a:gridCol>
                <a:gridCol w="2662237">
                  <a:extLst>
                    <a:ext uri="{9D8B030D-6E8A-4147-A177-3AD203B41FA5}">
                      <a16:colId xmlns:a16="http://schemas.microsoft.com/office/drawing/2014/main" val="20001"/>
                    </a:ext>
                  </a:extLst>
                </a:gridCol>
                <a:gridCol w="2232025">
                  <a:extLst>
                    <a:ext uri="{9D8B030D-6E8A-4147-A177-3AD203B41FA5}">
                      <a16:colId xmlns:a16="http://schemas.microsoft.com/office/drawing/2014/main" val="20002"/>
                    </a:ext>
                  </a:extLst>
                </a:gridCol>
                <a:gridCol w="1873250">
                  <a:extLst>
                    <a:ext uri="{9D8B030D-6E8A-4147-A177-3AD203B41FA5}">
                      <a16:colId xmlns:a16="http://schemas.microsoft.com/office/drawing/2014/main" val="20003"/>
                    </a:ext>
                  </a:extLst>
                </a:gridCol>
              </a:tblGrid>
              <a:tr h="518102">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行星</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半长轴</a:t>
                      </a: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a:t>
                      </a: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x10</a:t>
                      </a:r>
                      <a:r>
                        <a:rPr kumimoji="0" lang="en-US" altLang="zh-CN" sz="2800" b="1" i="0" u="none" strike="noStrike" cap="none" normalizeH="0" baseline="3000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6</a:t>
                      </a: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km</a:t>
                      </a: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公转周期</a:t>
                      </a: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a:t>
                      </a:r>
                      <a:r>
                        <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天</a:t>
                      </a: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K</a:t>
                      </a:r>
                      <a:r>
                        <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值</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02">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水星</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57</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87.97</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3.36×10</a:t>
                      </a:r>
                      <a:r>
                        <a:rPr kumimoji="0" lang="en-US" altLang="zh-CN" sz="2400" b="0" i="0" u="none" strike="noStrike" cap="none" normalizeH="0" baseline="30000">
                          <a:ln>
                            <a:noFill/>
                          </a:ln>
                          <a:solidFill>
                            <a:schemeClr val="tx1"/>
                          </a:solidFill>
                          <a:effectLst/>
                          <a:latin typeface="Arial" panose="020B0604020202020204" pitchFamily="34" charset="0"/>
                          <a:ea typeface="宋体" panose="02010600030101010101" pitchFamily="2" charset="-122"/>
                        </a:rPr>
                        <a:t>18</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02">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金星</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108</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225</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3.35×10</a:t>
                      </a:r>
                      <a:r>
                        <a:rPr kumimoji="0" lang="en-US" altLang="zh-CN" sz="2400" b="0" i="0" u="none" strike="noStrike" cap="none" normalizeH="0" baseline="30000">
                          <a:ln>
                            <a:noFill/>
                          </a:ln>
                          <a:solidFill>
                            <a:schemeClr val="tx1"/>
                          </a:solidFill>
                          <a:effectLst/>
                          <a:latin typeface="Arial" panose="020B0604020202020204" pitchFamily="34" charset="0"/>
                          <a:ea typeface="宋体" panose="02010600030101010101" pitchFamily="2" charset="-122"/>
                        </a:rPr>
                        <a:t>18</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02">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地球</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149</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365</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3.31×10</a:t>
                      </a:r>
                      <a:r>
                        <a:rPr kumimoji="0" lang="en-US" altLang="zh-CN" sz="2400" b="0" i="0" u="none" strike="noStrike" cap="none" normalizeH="0" baseline="30000">
                          <a:ln>
                            <a:noFill/>
                          </a:ln>
                          <a:solidFill>
                            <a:schemeClr val="tx1"/>
                          </a:solidFill>
                          <a:effectLst/>
                          <a:latin typeface="Arial" panose="020B0604020202020204" pitchFamily="34" charset="0"/>
                          <a:ea typeface="宋体" panose="02010600030101010101" pitchFamily="2" charset="-122"/>
                        </a:rPr>
                        <a:t>18</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02">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火星</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228</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687</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3.36×10</a:t>
                      </a:r>
                      <a:r>
                        <a:rPr kumimoji="0" lang="en-US" altLang="zh-CN" sz="2400" b="0" i="0" u="none" strike="noStrike" cap="none" normalizeH="0" baseline="30000">
                          <a:ln>
                            <a:noFill/>
                          </a:ln>
                          <a:solidFill>
                            <a:schemeClr val="tx1"/>
                          </a:solidFill>
                          <a:effectLst/>
                          <a:latin typeface="Arial" panose="020B0604020202020204" pitchFamily="34" charset="0"/>
                          <a:ea typeface="宋体" panose="02010600030101010101" pitchFamily="2" charset="-122"/>
                        </a:rPr>
                        <a:t>18</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02">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木星</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778</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4333</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02">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土星</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1426</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10759</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102">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天王星</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2869</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30686</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02">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海王星</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4495</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60188</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102">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同步卫星</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0.0424</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8102">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月球</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0.3844</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27.322</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fontAlgn="auto" hangingPunct="1">
              <a:spcAft>
                <a:spcPts val="0"/>
              </a:spcAft>
              <a:defRPr/>
            </a:pPr>
            <a:r>
              <a:rPr lang="zh-CN" altLang="en-US" sz="6000" b="1">
                <a:solidFill>
                  <a:srgbClr val="FF6600"/>
                </a:solidFill>
              </a:rPr>
              <a:t>结  论</a:t>
            </a:r>
          </a:p>
        </p:txBody>
      </p:sp>
      <p:sp>
        <p:nvSpPr>
          <p:cNvPr id="21507" name="Text Box 3"/>
          <p:cNvSpPr>
            <a:spLocks noGrp="1" noChangeArrowheads="1"/>
          </p:cNvSpPr>
          <p:nvPr>
            <p:ph idx="1"/>
          </p:nvPr>
        </p:nvSpPr>
        <p:spPr/>
        <p:txBody>
          <a:bodyPr/>
          <a:lstStyle/>
          <a:p>
            <a:pPr eaLnBrk="1" hangingPunct="1">
              <a:spcBef>
                <a:spcPct val="50000"/>
              </a:spcBef>
              <a:buClrTx/>
              <a:buFontTx/>
              <a:buNone/>
            </a:pPr>
            <a:r>
              <a:rPr lang="zh-CN" altLang="en-US" sz="5400" b="1"/>
              <a:t>     </a:t>
            </a:r>
            <a:r>
              <a:rPr lang="en-US" altLang="zh-CN" sz="5400" b="1"/>
              <a:t>k</a:t>
            </a:r>
            <a:r>
              <a:rPr lang="zh-CN" altLang="en-US" sz="5400" b="1"/>
              <a:t>值与中心天体有关，而与环绕天体无关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763713" y="260350"/>
            <a:ext cx="5184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2"/>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2"/>
              </a:buClr>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FontTx/>
              <a:buNone/>
            </a:pPr>
            <a:r>
              <a:rPr lang="zh-CN" altLang="en-US" b="1">
                <a:solidFill>
                  <a:srgbClr val="FF6600"/>
                </a:solidFill>
                <a:latin typeface="宋体" panose="02010600030101010101" pitchFamily="2" charset="-122"/>
              </a:rPr>
              <a:t> </a:t>
            </a:r>
            <a:r>
              <a:rPr lang="zh-CN" altLang="en-US" sz="3600" b="1">
                <a:solidFill>
                  <a:srgbClr val="FF6600"/>
                </a:solidFill>
                <a:latin typeface="宋体" panose="02010600030101010101" pitchFamily="2" charset="-122"/>
              </a:rPr>
              <a:t>观察九大行星图思考</a:t>
            </a:r>
          </a:p>
        </p:txBody>
      </p:sp>
      <p:sp>
        <p:nvSpPr>
          <p:cNvPr id="22531" name="Text Box 3"/>
          <p:cNvSpPr txBox="1">
            <a:spLocks noChangeArrowheads="1"/>
          </p:cNvSpPr>
          <p:nvPr/>
        </p:nvSpPr>
        <p:spPr bwMode="auto">
          <a:xfrm>
            <a:off x="0" y="3933825"/>
            <a:ext cx="3960813"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2"/>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2"/>
              </a:buClr>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FontTx/>
              <a:buNone/>
            </a:pPr>
            <a:r>
              <a:rPr lang="en-US" altLang="zh-CN" b="1"/>
              <a:t>2</a:t>
            </a:r>
            <a:r>
              <a:rPr lang="zh-CN" altLang="en-US" b="1"/>
              <a:t>、金星与地球都在绕太阳运转</a:t>
            </a:r>
            <a:r>
              <a:rPr lang="en-US" altLang="zh-CN" b="1"/>
              <a:t>,</a:t>
            </a:r>
            <a:r>
              <a:rPr lang="zh-CN" altLang="en-US" b="1"/>
              <a:t>那么金星上的一天肯定比</a:t>
            </a:r>
            <a:r>
              <a:rPr lang="en-US" altLang="zh-CN" b="1"/>
              <a:t>24</a:t>
            </a:r>
            <a:r>
              <a:rPr lang="zh-CN" altLang="en-US" b="1"/>
              <a:t>小时短吗</a:t>
            </a:r>
            <a:r>
              <a:rPr lang="en-US" altLang="zh-CN" b="1"/>
              <a:t>?</a:t>
            </a:r>
          </a:p>
        </p:txBody>
      </p:sp>
      <p:sp>
        <p:nvSpPr>
          <p:cNvPr id="22532" name="Text Box 4"/>
          <p:cNvSpPr txBox="1">
            <a:spLocks noChangeArrowheads="1"/>
          </p:cNvSpPr>
          <p:nvPr/>
        </p:nvSpPr>
        <p:spPr bwMode="auto">
          <a:xfrm>
            <a:off x="0" y="1484313"/>
            <a:ext cx="38893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2"/>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tx2"/>
              </a:buClr>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FontTx/>
              <a:buNone/>
            </a:pPr>
            <a:r>
              <a:rPr lang="en-US" altLang="zh-CN" b="1"/>
              <a:t>1</a:t>
            </a:r>
            <a:r>
              <a:rPr lang="zh-CN" altLang="en-US" b="1"/>
              <a:t>、冥王星离太阳“最远”，绕太阳运动的公转周期最长，对吗？</a:t>
            </a:r>
          </a:p>
        </p:txBody>
      </p:sp>
      <p:pic>
        <p:nvPicPr>
          <p:cNvPr id="22533" name="Picture 5" descr="image001">
            <a:hlinkClick r:id="rId2" action="ppaction://hlinkfile"/>
          </p:cNvPr>
          <p:cNvPicPr>
            <a:picLocks noChangeAspect="1" noChangeArrowheads="1"/>
          </p:cNvPicPr>
          <p:nvPr/>
        </p:nvPicPr>
        <p:blipFill>
          <a:blip r:embed="rId3">
            <a:lum bright="70000" contrast="-70000"/>
            <a:grayscl/>
            <a:extLst>
              <a:ext uri="{28A0092B-C50C-407E-A947-70E740481C1C}">
                <a14:useLocalDpi xmlns:a14="http://schemas.microsoft.com/office/drawing/2010/main" val="0"/>
              </a:ext>
            </a:extLst>
          </a:blip>
          <a:srcRect/>
          <a:stretch>
            <a:fillRect/>
          </a:stretch>
        </p:blipFill>
        <p:spPr bwMode="auto">
          <a:xfrm>
            <a:off x="4067175" y="1052513"/>
            <a:ext cx="5076825"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vertical)">
                                      <p:cBhvr>
                                        <p:cTn id="7" dur="500"/>
                                        <p:tgtEl>
                                          <p:spTgt spid="22530"/>
                                        </p:tgtEl>
                                      </p:cBhvr>
                                    </p:animEffect>
                                  </p:childTnLst>
                                </p:cTn>
                              </p:par>
                              <p:par>
                                <p:cTn id="8" presetID="3" presetClass="entr" presetSubtype="5" fill="hold" nodeType="withEffect">
                                  <p:stCondLst>
                                    <p:cond delay="0"/>
                                  </p:stCondLst>
                                  <p:childTnLst>
                                    <p:set>
                                      <p:cBhvr>
                                        <p:cTn id="9" dur="1" fill="hold">
                                          <p:stCondLst>
                                            <p:cond delay="0"/>
                                          </p:stCondLst>
                                        </p:cTn>
                                        <p:tgtEl>
                                          <p:spTgt spid="22533"/>
                                        </p:tgtEl>
                                        <p:attrNameLst>
                                          <p:attrName>style.visibility</p:attrName>
                                        </p:attrNameLst>
                                      </p:cBhvr>
                                      <p:to>
                                        <p:strVal val="visible"/>
                                      </p:to>
                                    </p:set>
                                    <p:animEffect transition="in" filter="blinds(vertical)">
                                      <p:cBhvr>
                                        <p:cTn id="10" dur="500"/>
                                        <p:tgtEl>
                                          <p:spTgt spid="2253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blinds(vertical)">
                                      <p:cBhvr>
                                        <p:cTn id="15" dur="500"/>
                                        <p:tgtEl>
                                          <p:spTgt spid="2253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5" fill="hold" grpId="0" nodeType="clickEffect">
                                  <p:stCondLst>
                                    <p:cond delay="0"/>
                                  </p:stCondLst>
                                  <p:childTnLst>
                                    <p:set>
                                      <p:cBhvr>
                                        <p:cTn id="19" dur="1" fill="hold">
                                          <p:stCondLst>
                                            <p:cond delay="0"/>
                                          </p:stCondLst>
                                        </p:cTn>
                                        <p:tgtEl>
                                          <p:spTgt spid="22531"/>
                                        </p:tgtEl>
                                        <p:attrNameLst>
                                          <p:attrName>style.visibility</p:attrName>
                                        </p:attrNameLst>
                                      </p:cBhvr>
                                      <p:to>
                                        <p:strVal val="visible"/>
                                      </p:to>
                                    </p:set>
                                    <p:animEffect transition="in" filter="blinds(vertical)">
                                      <p:cBhvr>
                                        <p:cTn id="20"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autoUpdateAnimBg="0"/>
      <p:bldP spid="2253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fontAlgn="auto" hangingPunct="1">
              <a:spcAft>
                <a:spcPts val="0"/>
              </a:spcAft>
              <a:defRPr/>
            </a:pPr>
            <a:endParaRPr lang="zh-CN" altLang="en-US">
              <a:solidFill>
                <a:schemeClr val="tx1">
                  <a:lumMod val="75000"/>
                  <a:lumOff val="25000"/>
                </a:schemeClr>
              </a:solidFill>
            </a:endParaRPr>
          </a:p>
        </p:txBody>
      </p:sp>
      <p:sp>
        <p:nvSpPr>
          <p:cNvPr id="13315" name="Rectangle 3"/>
          <p:cNvSpPr>
            <a:spLocks noGrp="1" noRot="1" noChangeArrowheads="1"/>
          </p:cNvSpPr>
          <p:nvPr>
            <p:ph idx="1"/>
          </p:nvPr>
        </p:nvSpPr>
        <p:spPr/>
        <p:txBody>
          <a:bodyPr/>
          <a:lstStyle/>
          <a:p>
            <a:pPr eaLnBrk="1" hangingPunct="1"/>
            <a:endParaRPr lang="zh-CN" altLang="en-US"/>
          </a:p>
        </p:txBody>
      </p:sp>
      <p:pic>
        <p:nvPicPr>
          <p:cNvPr id="13316" name="Picture 4"/>
          <p:cNvPicPr preferRelativeResize="0">
            <a:picLocks noChangeAspect="1"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6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685800"/>
            <a:ext cx="708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latin typeface="华文新魏" panose="02010800040101010101" pitchFamily="2" charset="-122"/>
                <a:ea typeface="华文新魏" panose="02010800040101010101" pitchFamily="2" charset="-122"/>
              </a:rPr>
              <a:t>1</a:t>
            </a:r>
            <a:r>
              <a:rPr lang="zh-CN" altLang="en-US" sz="3600" b="1">
                <a:latin typeface="华文新魏" panose="02010800040101010101" pitchFamily="2" charset="-122"/>
                <a:ea typeface="华文新魏" panose="02010800040101010101" pitchFamily="2" charset="-122"/>
              </a:rPr>
              <a:t>、开普勒第一定律（</a:t>
            </a:r>
            <a:r>
              <a:rPr lang="zh-CN" altLang="en-US" sz="3600" b="1">
                <a:solidFill>
                  <a:schemeClr val="accent2"/>
                </a:solidFill>
                <a:latin typeface="华文新魏" panose="02010800040101010101" pitchFamily="2" charset="-122"/>
                <a:ea typeface="华文新魏" panose="02010800040101010101" pitchFamily="2" charset="-122"/>
              </a:rPr>
              <a:t>轨道定律</a:t>
            </a:r>
            <a:r>
              <a:rPr lang="zh-CN" altLang="en-US" sz="3600" b="1">
                <a:latin typeface="华文新魏" panose="02010800040101010101" pitchFamily="2" charset="-122"/>
                <a:ea typeface="华文新魏" panose="02010800040101010101" pitchFamily="2" charset="-122"/>
              </a:rPr>
              <a:t>）</a:t>
            </a:r>
          </a:p>
        </p:txBody>
      </p:sp>
      <p:sp>
        <p:nvSpPr>
          <p:cNvPr id="32771" name="Text Box 3"/>
          <p:cNvSpPr txBox="1">
            <a:spLocks noChangeArrowheads="1"/>
          </p:cNvSpPr>
          <p:nvPr/>
        </p:nvSpPr>
        <p:spPr bwMode="auto">
          <a:xfrm>
            <a:off x="533400" y="12192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solidFill>
                  <a:srgbClr val="0000FF"/>
                </a:solidFill>
                <a:latin typeface="宋体" panose="02010600030101010101" pitchFamily="2" charset="-122"/>
              </a:rPr>
              <a:t>    所有行星绕太阳的运动的轨道都是椭圆，太阳处在椭圆的一个焦点上。</a:t>
            </a:r>
          </a:p>
        </p:txBody>
      </p:sp>
      <p:sp>
        <p:nvSpPr>
          <p:cNvPr id="32772" name="Text Box 4"/>
          <p:cNvSpPr txBox="1">
            <a:spLocks noChangeArrowheads="1"/>
          </p:cNvSpPr>
          <p:nvPr/>
        </p:nvSpPr>
        <p:spPr bwMode="auto">
          <a:xfrm>
            <a:off x="0" y="2133600"/>
            <a:ext cx="723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latin typeface="华文新魏" panose="02010800040101010101" pitchFamily="2" charset="-122"/>
                <a:ea typeface="华文新魏" panose="02010800040101010101" pitchFamily="2" charset="-122"/>
              </a:rPr>
              <a:t>2</a:t>
            </a:r>
            <a:r>
              <a:rPr lang="zh-CN" altLang="en-US" sz="3600" b="1">
                <a:latin typeface="华文新魏" panose="02010800040101010101" pitchFamily="2" charset="-122"/>
                <a:ea typeface="华文新魏" panose="02010800040101010101" pitchFamily="2" charset="-122"/>
              </a:rPr>
              <a:t>、开普勒第二定律（</a:t>
            </a:r>
            <a:r>
              <a:rPr lang="zh-CN" altLang="en-US" sz="3600" b="1">
                <a:solidFill>
                  <a:schemeClr val="accent2"/>
                </a:solidFill>
                <a:latin typeface="华文新魏" panose="02010800040101010101" pitchFamily="2" charset="-122"/>
                <a:ea typeface="华文新魏" panose="02010800040101010101" pitchFamily="2" charset="-122"/>
              </a:rPr>
              <a:t>面积定律</a:t>
            </a:r>
            <a:r>
              <a:rPr lang="zh-CN" altLang="en-US" sz="3600" b="1">
                <a:latin typeface="华文新魏" panose="02010800040101010101" pitchFamily="2" charset="-122"/>
                <a:ea typeface="华文新魏" panose="02010800040101010101" pitchFamily="2" charset="-122"/>
              </a:rPr>
              <a:t>）</a:t>
            </a:r>
          </a:p>
        </p:txBody>
      </p:sp>
      <p:sp>
        <p:nvSpPr>
          <p:cNvPr id="32773" name="Text Box 5"/>
          <p:cNvSpPr txBox="1">
            <a:spLocks noChangeArrowheads="1"/>
          </p:cNvSpPr>
          <p:nvPr/>
        </p:nvSpPr>
        <p:spPr bwMode="auto">
          <a:xfrm>
            <a:off x="457200" y="26670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solidFill>
                  <a:srgbClr val="0000FF"/>
                </a:solidFill>
                <a:latin typeface="宋体" panose="02010600030101010101" pitchFamily="2" charset="-122"/>
              </a:rPr>
              <a:t>　　对任意一个行星来说，它与太阳的连线在相等的时间内扫过相等的面积。</a:t>
            </a:r>
          </a:p>
        </p:txBody>
      </p:sp>
      <p:sp>
        <p:nvSpPr>
          <p:cNvPr id="23558" name="Text Box 6"/>
          <p:cNvSpPr txBox="1">
            <a:spLocks noChangeArrowheads="1"/>
          </p:cNvSpPr>
          <p:nvPr/>
        </p:nvSpPr>
        <p:spPr bwMode="auto">
          <a:xfrm>
            <a:off x="0" y="3549650"/>
            <a:ext cx="723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latin typeface="华文新魏" panose="02010800040101010101" pitchFamily="2" charset="-122"/>
                <a:ea typeface="华文新魏" panose="02010800040101010101" pitchFamily="2" charset="-122"/>
              </a:rPr>
              <a:t>3</a:t>
            </a:r>
            <a:r>
              <a:rPr lang="zh-CN" altLang="en-US" sz="3600" b="1">
                <a:latin typeface="华文新魏" panose="02010800040101010101" pitchFamily="2" charset="-122"/>
                <a:ea typeface="华文新魏" panose="02010800040101010101" pitchFamily="2" charset="-122"/>
              </a:rPr>
              <a:t>、开普勒第三定律（</a:t>
            </a:r>
            <a:r>
              <a:rPr lang="zh-CN" altLang="en-US" sz="3600" b="1">
                <a:solidFill>
                  <a:schemeClr val="accent2"/>
                </a:solidFill>
                <a:latin typeface="华文新魏" panose="02010800040101010101" pitchFamily="2" charset="-122"/>
                <a:ea typeface="华文新魏" panose="02010800040101010101" pitchFamily="2" charset="-122"/>
              </a:rPr>
              <a:t>周期定律</a:t>
            </a:r>
            <a:r>
              <a:rPr lang="zh-CN" altLang="en-US" sz="3600" b="1">
                <a:latin typeface="华文新魏" panose="02010800040101010101" pitchFamily="2" charset="-122"/>
                <a:ea typeface="华文新魏" panose="02010800040101010101" pitchFamily="2" charset="-122"/>
              </a:rPr>
              <a:t>）</a:t>
            </a:r>
          </a:p>
        </p:txBody>
      </p:sp>
      <p:sp>
        <p:nvSpPr>
          <p:cNvPr id="23559" name="Text Box 7"/>
          <p:cNvSpPr txBox="1">
            <a:spLocks noChangeArrowheads="1"/>
          </p:cNvSpPr>
          <p:nvPr/>
        </p:nvSpPr>
        <p:spPr bwMode="auto">
          <a:xfrm>
            <a:off x="304800" y="4083050"/>
            <a:ext cx="6553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solidFill>
                  <a:srgbClr val="0000FF"/>
                </a:solidFill>
                <a:latin typeface="宋体" panose="02010600030101010101" pitchFamily="2" charset="-122"/>
              </a:rPr>
              <a:t>    所有行星的椭圆轨道的</a:t>
            </a:r>
            <a:r>
              <a:rPr lang="zh-CN" altLang="en-US" sz="2800" b="1">
                <a:solidFill>
                  <a:srgbClr val="FF0000"/>
                </a:solidFill>
                <a:latin typeface="宋体" panose="02010600030101010101" pitchFamily="2" charset="-122"/>
              </a:rPr>
              <a:t>半长轴</a:t>
            </a:r>
            <a:r>
              <a:rPr lang="zh-CN" altLang="en-US" sz="2800" b="1">
                <a:solidFill>
                  <a:srgbClr val="0000FF"/>
                </a:solidFill>
                <a:latin typeface="宋体" panose="02010600030101010101" pitchFamily="2" charset="-122"/>
              </a:rPr>
              <a:t>的三次方跟</a:t>
            </a:r>
            <a:r>
              <a:rPr lang="zh-CN" altLang="en-US" sz="2800" b="1">
                <a:solidFill>
                  <a:srgbClr val="FF0000"/>
                </a:solidFill>
                <a:latin typeface="宋体" panose="02010600030101010101" pitchFamily="2" charset="-122"/>
              </a:rPr>
              <a:t>公转周期</a:t>
            </a:r>
            <a:r>
              <a:rPr lang="zh-CN" altLang="en-US" sz="2800" b="1">
                <a:solidFill>
                  <a:srgbClr val="0000FF"/>
                </a:solidFill>
                <a:latin typeface="宋体" panose="02010600030101010101" pitchFamily="2" charset="-122"/>
              </a:rPr>
              <a:t>的平方的比值都相等． </a:t>
            </a:r>
          </a:p>
        </p:txBody>
      </p:sp>
      <p:sp>
        <p:nvSpPr>
          <p:cNvPr id="23560" name="Text Box 8"/>
          <p:cNvSpPr txBox="1">
            <a:spLocks noChangeArrowheads="1"/>
          </p:cNvSpPr>
          <p:nvPr/>
        </p:nvSpPr>
        <p:spPr bwMode="auto">
          <a:xfrm>
            <a:off x="152400" y="6019800"/>
            <a:ext cx="7010400" cy="701675"/>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1" i="1">
                <a:solidFill>
                  <a:srgbClr val="FF0000"/>
                </a:solidFill>
                <a:latin typeface="Times New Roman" panose="02020603050405020304" pitchFamily="18" charset="0"/>
              </a:rPr>
              <a:t>k</a:t>
            </a:r>
            <a:r>
              <a:rPr lang="en-US" altLang="zh-CN" sz="2800" b="1" i="1">
                <a:solidFill>
                  <a:srgbClr val="460000"/>
                </a:solidFill>
                <a:latin typeface="Times New Roman" panose="02020603050405020304" pitchFamily="18" charset="0"/>
              </a:rPr>
              <a:t> </a:t>
            </a:r>
            <a:r>
              <a:rPr lang="zh-CN" altLang="en-US" sz="2800" b="1">
                <a:solidFill>
                  <a:srgbClr val="460000"/>
                </a:solidFill>
                <a:latin typeface="宋体" panose="02010600030101010101" pitchFamily="2" charset="-122"/>
              </a:rPr>
              <a:t>的大小与行星无关，</a:t>
            </a:r>
            <a:r>
              <a:rPr lang="zh-CN" altLang="en-US" sz="2800" b="1">
                <a:solidFill>
                  <a:srgbClr val="460000"/>
                </a:solidFill>
              </a:rPr>
              <a:t>只与太阳质量有关。</a:t>
            </a:r>
          </a:p>
        </p:txBody>
      </p:sp>
      <p:sp>
        <p:nvSpPr>
          <p:cNvPr id="23561" name="Oval 9"/>
          <p:cNvSpPr>
            <a:spLocks noChangeArrowheads="1"/>
          </p:cNvSpPr>
          <p:nvPr/>
        </p:nvSpPr>
        <p:spPr bwMode="auto">
          <a:xfrm>
            <a:off x="6248400" y="4572000"/>
            <a:ext cx="2743200" cy="1828800"/>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23562" name="Group 10"/>
          <p:cNvGrpSpPr>
            <a:grpSpLocks/>
          </p:cNvGrpSpPr>
          <p:nvPr/>
        </p:nvGrpSpPr>
        <p:grpSpPr bwMode="auto">
          <a:xfrm>
            <a:off x="7604125" y="4572000"/>
            <a:ext cx="549275" cy="1905000"/>
            <a:chOff x="0" y="0"/>
            <a:chExt cx="346" cy="1200"/>
          </a:xfrm>
        </p:grpSpPr>
        <p:sp>
          <p:nvSpPr>
            <p:cNvPr id="32788" name="Line 11"/>
            <p:cNvSpPr>
              <a:spLocks noChangeShapeType="1"/>
            </p:cNvSpPr>
            <p:nvPr/>
          </p:nvSpPr>
          <p:spPr bwMode="auto">
            <a:xfrm>
              <a:off x="10" y="0"/>
              <a:ext cx="0" cy="11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789" name="Text Box 12"/>
            <p:cNvSpPr txBox="1">
              <a:spLocks noChangeArrowheads="1"/>
            </p:cNvSpPr>
            <p:nvPr/>
          </p:nvSpPr>
          <p:spPr bwMode="auto">
            <a:xfrm>
              <a:off x="0" y="672"/>
              <a:ext cx="346" cy="528"/>
            </a:xfrm>
            <a:prstGeom prst="rect">
              <a:avLst/>
            </a:prstGeom>
            <a:noFill/>
            <a:ln>
              <a:noFill/>
            </a:ln>
            <a:effectLst>
              <a:outerShdw dist="35921" dir="2700000"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a:t>短轴</a:t>
              </a:r>
            </a:p>
          </p:txBody>
        </p:sp>
      </p:grpSp>
      <p:grpSp>
        <p:nvGrpSpPr>
          <p:cNvPr id="23565" name="Group 13"/>
          <p:cNvGrpSpPr>
            <a:grpSpLocks/>
          </p:cNvGrpSpPr>
          <p:nvPr/>
        </p:nvGrpSpPr>
        <p:grpSpPr bwMode="auto">
          <a:xfrm>
            <a:off x="6248400" y="5029200"/>
            <a:ext cx="2743200" cy="457200"/>
            <a:chOff x="0" y="0"/>
            <a:chExt cx="1728" cy="288"/>
          </a:xfrm>
        </p:grpSpPr>
        <p:sp>
          <p:nvSpPr>
            <p:cNvPr id="32784" name="Line 14"/>
            <p:cNvSpPr>
              <a:spLocks noChangeShapeType="1"/>
            </p:cNvSpPr>
            <p:nvPr/>
          </p:nvSpPr>
          <p:spPr bwMode="auto">
            <a:xfrm>
              <a:off x="0" y="288"/>
              <a:ext cx="172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785" name="Text Box 15"/>
            <p:cNvSpPr txBox="1">
              <a:spLocks noChangeArrowheads="1"/>
            </p:cNvSpPr>
            <p:nvPr/>
          </p:nvSpPr>
          <p:spPr bwMode="auto">
            <a:xfrm>
              <a:off x="1104" y="0"/>
              <a:ext cx="576" cy="288"/>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a:solidFill>
                    <a:srgbClr val="FF0000"/>
                  </a:solidFill>
                  <a:latin typeface="宋体" panose="02010600030101010101" pitchFamily="2" charset="-122"/>
                </a:rPr>
                <a:t>长轴</a:t>
              </a:r>
            </a:p>
          </p:txBody>
        </p:sp>
        <p:sp>
          <p:nvSpPr>
            <p:cNvPr id="32786" name="Line 16"/>
            <p:cNvSpPr>
              <a:spLocks noChangeShapeType="1"/>
            </p:cNvSpPr>
            <p:nvPr/>
          </p:nvSpPr>
          <p:spPr bwMode="auto">
            <a:xfrm flipH="1" flipV="1">
              <a:off x="288" y="288"/>
              <a:ext cx="48" cy="0"/>
            </a:xfrm>
            <a:prstGeom prst="line">
              <a:avLst/>
            </a:prstGeom>
            <a:noFill/>
            <a:ln w="381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787" name="Line 17"/>
            <p:cNvSpPr>
              <a:spLocks noChangeShapeType="1"/>
            </p:cNvSpPr>
            <p:nvPr/>
          </p:nvSpPr>
          <p:spPr bwMode="auto">
            <a:xfrm flipV="1">
              <a:off x="1392" y="288"/>
              <a:ext cx="48" cy="0"/>
            </a:xfrm>
            <a:prstGeom prst="line">
              <a:avLst/>
            </a:prstGeom>
            <a:noFill/>
            <a:ln w="381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3570" name="Text Box 18"/>
          <p:cNvSpPr txBox="1">
            <a:spLocks noChangeArrowheads="1"/>
          </p:cNvSpPr>
          <p:nvPr/>
        </p:nvSpPr>
        <p:spPr bwMode="auto">
          <a:xfrm>
            <a:off x="0" y="0"/>
            <a:ext cx="9144000" cy="762000"/>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zh-CN" altLang="en-US" sz="4400" b="1">
                <a:solidFill>
                  <a:srgbClr val="800000"/>
                </a:solidFill>
                <a:latin typeface="Verdana" panose="020B0604030504040204" pitchFamily="34" charset="0"/>
                <a:ea typeface="华文隶书" panose="02010800040101010101" pitchFamily="2" charset="-122"/>
              </a:rPr>
              <a:t>小结</a:t>
            </a:r>
          </a:p>
        </p:txBody>
      </p:sp>
      <p:graphicFrame>
        <p:nvGraphicFramePr>
          <p:cNvPr id="23571" name="Object 19"/>
          <p:cNvGraphicFramePr>
            <a:graphicFrameLocks noChangeAspect="1"/>
          </p:cNvGraphicFramePr>
          <p:nvPr/>
        </p:nvGraphicFramePr>
        <p:xfrm>
          <a:off x="2667000" y="4876800"/>
          <a:ext cx="1530350" cy="1365250"/>
        </p:xfrm>
        <a:graphic>
          <a:graphicData uri="http://schemas.openxmlformats.org/presentationml/2006/ole">
            <mc:AlternateContent xmlns:mc="http://schemas.openxmlformats.org/markup-compatibility/2006">
              <mc:Choice xmlns:v="urn:schemas-microsoft-com:vml" Requires="v">
                <p:oleObj spid="_x0000_s32792" r:id="rId3" imgW="470308" imgH="419464" progId="Equation.DSMT4">
                  <p:embed/>
                </p:oleObj>
              </mc:Choice>
              <mc:Fallback>
                <p:oleObj r:id="rId3" imgW="470308" imgH="419464" progId="Equation.DSMT4">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876800"/>
                        <a:ext cx="1530350" cy="136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72" name="AutoShape 20"/>
          <p:cNvSpPr>
            <a:spLocks/>
          </p:cNvSpPr>
          <p:nvPr/>
        </p:nvSpPr>
        <p:spPr bwMode="auto">
          <a:xfrm rot="5400000">
            <a:off x="6775450" y="4648200"/>
            <a:ext cx="304800" cy="1371600"/>
          </a:xfrm>
          <a:prstGeom prst="leftBrace">
            <a:avLst>
              <a:gd name="adj1" fmla="val 37500"/>
              <a:gd name="adj2" fmla="val 50000"/>
            </a:avLst>
          </a:prstGeom>
          <a:noFill/>
          <a:ln w="38100">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23573" name="Object 21"/>
          <p:cNvGraphicFramePr>
            <a:graphicFrameLocks noChangeAspect="1"/>
          </p:cNvGraphicFramePr>
          <p:nvPr/>
        </p:nvGraphicFramePr>
        <p:xfrm>
          <a:off x="6899275" y="4724400"/>
          <a:ext cx="492125" cy="533400"/>
        </p:xfrm>
        <a:graphic>
          <a:graphicData uri="http://schemas.openxmlformats.org/presentationml/2006/ole">
            <mc:AlternateContent xmlns:mc="http://schemas.openxmlformats.org/markup-compatibility/2006">
              <mc:Choice xmlns:v="urn:schemas-microsoft-com:vml" Requires="v">
                <p:oleObj spid="_x0000_s32793" r:id="rId5" imgW="152532" imgH="165243" progId="Equation.DSMT4">
                  <p:embed/>
                </p:oleObj>
              </mc:Choice>
              <mc:Fallback>
                <p:oleObj r:id="rId5" imgW="152532" imgH="165243"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9275" y="4724400"/>
                        <a:ext cx="49212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500" fill="hold"/>
                                        <p:tgtEl>
                                          <p:spTgt spid="23558"/>
                                        </p:tgtEl>
                                        <p:attrNameLst>
                                          <p:attrName>ppt_w</p:attrName>
                                        </p:attrNameLst>
                                      </p:cBhvr>
                                      <p:tavLst>
                                        <p:tav tm="0">
                                          <p:val>
                                            <p:fltVal val="0"/>
                                          </p:val>
                                        </p:tav>
                                        <p:tav tm="100000">
                                          <p:val>
                                            <p:strVal val="#ppt_w"/>
                                          </p:val>
                                        </p:tav>
                                      </p:tavLst>
                                    </p:anim>
                                    <p:anim calcmode="lin" valueType="num">
                                      <p:cBhvr>
                                        <p:cTn id="8" dur="500" fill="hold"/>
                                        <p:tgtEl>
                                          <p:spTgt spid="23558"/>
                                        </p:tgtEl>
                                        <p:attrNameLst>
                                          <p:attrName>ppt_h</p:attrName>
                                        </p:attrNameLst>
                                      </p:cBhvr>
                                      <p:tavLst>
                                        <p:tav tm="0">
                                          <p:val>
                                            <p:fltVal val="0"/>
                                          </p:val>
                                        </p:tav>
                                        <p:tav tm="100000">
                                          <p:val>
                                            <p:strVal val="#ppt_h"/>
                                          </p:val>
                                        </p:tav>
                                      </p:tavLst>
                                    </p:anim>
                                    <p:animEffect transition="in" filter="fade">
                                      <p:cBhvr>
                                        <p:cTn id="9" dur="500"/>
                                        <p:tgtEl>
                                          <p:spTgt spid="235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3559"/>
                                        </p:tgtEl>
                                        <p:attrNameLst>
                                          <p:attrName>style.visibility</p:attrName>
                                        </p:attrNameLst>
                                      </p:cBhvr>
                                      <p:to>
                                        <p:strVal val="visible"/>
                                      </p:to>
                                    </p:set>
                                    <p:anim calcmode="lin" valueType="num">
                                      <p:cBhvr>
                                        <p:cTn id="14" dur="500" fill="hold"/>
                                        <p:tgtEl>
                                          <p:spTgt spid="23559"/>
                                        </p:tgtEl>
                                        <p:attrNameLst>
                                          <p:attrName>ppt_w</p:attrName>
                                        </p:attrNameLst>
                                      </p:cBhvr>
                                      <p:tavLst>
                                        <p:tav tm="0">
                                          <p:val>
                                            <p:fltVal val="0"/>
                                          </p:val>
                                        </p:tav>
                                        <p:tav tm="100000">
                                          <p:val>
                                            <p:strVal val="#ppt_w"/>
                                          </p:val>
                                        </p:tav>
                                      </p:tavLst>
                                    </p:anim>
                                    <p:anim calcmode="lin" valueType="num">
                                      <p:cBhvr>
                                        <p:cTn id="15" dur="500" fill="hold"/>
                                        <p:tgtEl>
                                          <p:spTgt spid="23559"/>
                                        </p:tgtEl>
                                        <p:attrNameLst>
                                          <p:attrName>ppt_h</p:attrName>
                                        </p:attrNameLst>
                                      </p:cBhvr>
                                      <p:tavLst>
                                        <p:tav tm="0">
                                          <p:val>
                                            <p:fltVal val="0"/>
                                          </p:val>
                                        </p:tav>
                                        <p:tav tm="100000">
                                          <p:val>
                                            <p:strVal val="#ppt_h"/>
                                          </p:val>
                                        </p:tav>
                                      </p:tavLst>
                                    </p:anim>
                                    <p:animEffect transition="in" filter="fade">
                                      <p:cBhvr>
                                        <p:cTn id="16" dur="500"/>
                                        <p:tgtEl>
                                          <p:spTgt spid="2355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561"/>
                                        </p:tgtEl>
                                        <p:attrNameLst>
                                          <p:attrName>style.visibility</p:attrName>
                                        </p:attrNameLst>
                                      </p:cBhvr>
                                      <p:to>
                                        <p:strVal val="visible"/>
                                      </p:to>
                                    </p:set>
                                    <p:animEffect transition="in" filter="fade">
                                      <p:cBhvr>
                                        <p:cTn id="21" dur="1000"/>
                                        <p:tgtEl>
                                          <p:spTgt spid="2356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3565"/>
                                        </p:tgtEl>
                                        <p:attrNameLst>
                                          <p:attrName>style.visibility</p:attrName>
                                        </p:attrNameLst>
                                      </p:cBhvr>
                                      <p:to>
                                        <p:strVal val="visible"/>
                                      </p:to>
                                    </p:set>
                                    <p:animEffect transition="in" filter="wipe(left)">
                                      <p:cBhvr>
                                        <p:cTn id="26" dur="500"/>
                                        <p:tgtEl>
                                          <p:spTgt spid="2356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23562"/>
                                        </p:tgtEl>
                                        <p:attrNameLst>
                                          <p:attrName>style.visibility</p:attrName>
                                        </p:attrNameLst>
                                      </p:cBhvr>
                                      <p:to>
                                        <p:strVal val="visible"/>
                                      </p:to>
                                    </p:set>
                                    <p:animEffect transition="in" filter="wipe(down)">
                                      <p:cBhvr>
                                        <p:cTn id="31" dur="500"/>
                                        <p:tgtEl>
                                          <p:spTgt spid="2356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572"/>
                                        </p:tgtEl>
                                        <p:attrNameLst>
                                          <p:attrName>style.visibility</p:attrName>
                                        </p:attrNameLst>
                                      </p:cBhvr>
                                      <p:to>
                                        <p:strVal val="visible"/>
                                      </p:to>
                                    </p:set>
                                    <p:animEffect transition="in" filter="wipe(left)">
                                      <p:cBhvr>
                                        <p:cTn id="36" dur="500"/>
                                        <p:tgtEl>
                                          <p:spTgt spid="23572"/>
                                        </p:tgtEl>
                                      </p:cBhvr>
                                    </p:animEffect>
                                  </p:childTnLst>
                                </p:cTn>
                              </p:par>
                              <p:par>
                                <p:cTn id="37" presetID="22" presetClass="entr" presetSubtype="8" fill="hold" nodeType="withEffect">
                                  <p:stCondLst>
                                    <p:cond delay="0"/>
                                  </p:stCondLst>
                                  <p:childTnLst>
                                    <p:set>
                                      <p:cBhvr>
                                        <p:cTn id="38" dur="1" fill="hold">
                                          <p:stCondLst>
                                            <p:cond delay="0"/>
                                          </p:stCondLst>
                                        </p:cTn>
                                        <p:tgtEl>
                                          <p:spTgt spid="23573"/>
                                        </p:tgtEl>
                                        <p:attrNameLst>
                                          <p:attrName>style.visibility</p:attrName>
                                        </p:attrNameLst>
                                      </p:cBhvr>
                                      <p:to>
                                        <p:strVal val="visible"/>
                                      </p:to>
                                    </p:set>
                                    <p:animEffect transition="in" filter="wipe(left)">
                                      <p:cBhvr>
                                        <p:cTn id="39" dur="500"/>
                                        <p:tgtEl>
                                          <p:spTgt spid="2357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3571"/>
                                        </p:tgtEl>
                                        <p:attrNameLst>
                                          <p:attrName>style.visibility</p:attrName>
                                        </p:attrNameLst>
                                      </p:cBhvr>
                                      <p:to>
                                        <p:strVal val="visible"/>
                                      </p:to>
                                    </p:set>
                                    <p:animEffect transition="in" filter="wipe(left)">
                                      <p:cBhvr>
                                        <p:cTn id="44" dur="500"/>
                                        <p:tgtEl>
                                          <p:spTgt spid="2357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3560"/>
                                        </p:tgtEl>
                                        <p:attrNameLst>
                                          <p:attrName>style.visibility</p:attrName>
                                        </p:attrNameLst>
                                      </p:cBhvr>
                                      <p:to>
                                        <p:strVal val="visible"/>
                                      </p:to>
                                    </p:set>
                                    <p:anim calcmode="lin" valueType="num">
                                      <p:cBhvr>
                                        <p:cTn id="49" dur="500" fill="hold"/>
                                        <p:tgtEl>
                                          <p:spTgt spid="23560"/>
                                        </p:tgtEl>
                                        <p:attrNameLst>
                                          <p:attrName>ppt_w</p:attrName>
                                        </p:attrNameLst>
                                      </p:cBhvr>
                                      <p:tavLst>
                                        <p:tav tm="0">
                                          <p:val>
                                            <p:fltVal val="0"/>
                                          </p:val>
                                        </p:tav>
                                        <p:tav tm="100000">
                                          <p:val>
                                            <p:strVal val="#ppt_w"/>
                                          </p:val>
                                        </p:tav>
                                      </p:tavLst>
                                    </p:anim>
                                    <p:anim calcmode="lin" valueType="num">
                                      <p:cBhvr>
                                        <p:cTn id="50" dur="500" fill="hold"/>
                                        <p:tgtEl>
                                          <p:spTgt spid="23560"/>
                                        </p:tgtEl>
                                        <p:attrNameLst>
                                          <p:attrName>ppt_h</p:attrName>
                                        </p:attrNameLst>
                                      </p:cBhvr>
                                      <p:tavLst>
                                        <p:tav tm="0">
                                          <p:val>
                                            <p:fltVal val="0"/>
                                          </p:val>
                                        </p:tav>
                                        <p:tav tm="100000">
                                          <p:val>
                                            <p:strVal val="#ppt_h"/>
                                          </p:val>
                                        </p:tav>
                                      </p:tavLst>
                                    </p:anim>
                                    <p:animEffect transition="in" filter="fade">
                                      <p:cBhvr>
                                        <p:cTn id="51"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utoUpdateAnimBg="0"/>
      <p:bldP spid="23559" grpId="0" autoUpdateAnimBg="0"/>
      <p:bldP spid="23560" grpId="0" autoUpdateAnimBg="0"/>
      <p:bldP spid="23561" grpId="0" animBg="1"/>
      <p:bldP spid="2357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fontAlgn="auto" hangingPunct="1">
              <a:spcAft>
                <a:spcPts val="0"/>
              </a:spcAft>
              <a:defRPr/>
            </a:pPr>
            <a:endParaRPr lang="zh-CN" altLang="en-US">
              <a:solidFill>
                <a:schemeClr val="tx1">
                  <a:lumMod val="75000"/>
                  <a:lumOff val="25000"/>
                </a:schemeClr>
              </a:solidFill>
            </a:endParaRPr>
          </a:p>
        </p:txBody>
      </p:sp>
      <p:sp>
        <p:nvSpPr>
          <p:cNvPr id="33795" name="Rectangle 3"/>
          <p:cNvSpPr>
            <a:spLocks noGrp="1" noRot="1" noChangeArrowheads="1"/>
          </p:cNvSpPr>
          <p:nvPr>
            <p:ph idx="1"/>
          </p:nvPr>
        </p:nvSpPr>
        <p:spPr/>
        <p:txBody>
          <a:bodyPr/>
          <a:lstStyle/>
          <a:p>
            <a:pPr eaLnBrk="1" hangingPunct="1"/>
            <a:endParaRPr lang="zh-CN" altLang="en-US"/>
          </a:p>
        </p:txBody>
      </p:sp>
      <p:sp>
        <p:nvSpPr>
          <p:cNvPr id="24580" name="Rectangle 4"/>
          <p:cNvSpPr>
            <a:spLocks noChangeArrowheads="1"/>
          </p:cNvSpPr>
          <p:nvPr/>
        </p:nvSpPr>
        <p:spPr bwMode="auto">
          <a:xfrm>
            <a:off x="0" y="319088"/>
            <a:ext cx="9144000" cy="6005512"/>
          </a:xfrm>
          <a:prstGeom prst="rect">
            <a:avLst/>
          </a:prstGeom>
          <a:solidFill>
            <a:srgbClr val="FFFFFF">
              <a:alpha val="5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20000"/>
              </a:spcBef>
              <a:buClr>
                <a:schemeClr val="hlink"/>
              </a:buClr>
              <a:buSzPct val="75000"/>
              <a:buFont typeface="Wingdings" panose="05000000000000000000" pitchFamily="2" charset="2"/>
              <a:buNone/>
            </a:pPr>
            <a:r>
              <a:rPr lang="zh-CN" altLang="en-US" sz="5700" b="1">
                <a:solidFill>
                  <a:srgbClr val="FF0000"/>
                </a:solidFill>
                <a:ea typeface="华文隶书" panose="02010800040101010101" pitchFamily="2" charset="-122"/>
              </a:rPr>
              <a:t>注意：</a:t>
            </a:r>
          </a:p>
          <a:p>
            <a:pPr eaLnBrk="1" hangingPunct="1">
              <a:lnSpc>
                <a:spcPct val="140000"/>
              </a:lnSpc>
              <a:spcBef>
                <a:spcPct val="20000"/>
              </a:spcBef>
              <a:buClr>
                <a:schemeClr val="hlink"/>
              </a:buClr>
              <a:buSzPct val="75000"/>
              <a:buFont typeface="Wingdings" panose="05000000000000000000" pitchFamily="2" charset="2"/>
              <a:buNone/>
            </a:pPr>
            <a:r>
              <a:rPr lang="zh-CN" altLang="en-US" sz="3100" b="1">
                <a:latin typeface="宋体" panose="02010600030101010101" pitchFamily="2" charset="-122"/>
              </a:rPr>
              <a:t>（</a:t>
            </a:r>
            <a:r>
              <a:rPr lang="en-US" altLang="zh-CN" sz="3100" b="1"/>
              <a:t>1</a:t>
            </a:r>
            <a:r>
              <a:rPr lang="zh-CN" altLang="en-US" sz="3100" b="1">
                <a:latin typeface="宋体" panose="02010600030101010101" pitchFamily="2" charset="-122"/>
              </a:rPr>
              <a:t>）开普勒定律不仅适用于行星，也</a:t>
            </a:r>
            <a:r>
              <a:rPr lang="zh-CN" altLang="en-US" sz="3100" b="1" i="1">
                <a:solidFill>
                  <a:srgbClr val="FF0000"/>
                </a:solidFill>
                <a:latin typeface="宋体" panose="02010600030101010101" pitchFamily="2" charset="-122"/>
              </a:rPr>
              <a:t>适用于卫星</a:t>
            </a:r>
            <a:r>
              <a:rPr lang="zh-CN" altLang="en-US" sz="3100" b="1">
                <a:latin typeface="宋体" panose="02010600030101010101" pitchFamily="2" charset="-122"/>
              </a:rPr>
              <a:t>，只不过此时</a:t>
            </a:r>
            <a:r>
              <a:rPr lang="zh-CN" altLang="en-US" sz="3100" b="1" i="1">
                <a:solidFill>
                  <a:srgbClr val="FF0000"/>
                </a:solidFill>
                <a:latin typeface="宋体" panose="02010600030101010101" pitchFamily="2" charset="-122"/>
              </a:rPr>
              <a:t>比值 </a:t>
            </a:r>
            <a:r>
              <a:rPr lang="en-US" altLang="zh-CN" sz="3100" b="1" i="1">
                <a:solidFill>
                  <a:srgbClr val="FF0000"/>
                </a:solidFill>
                <a:latin typeface="Times New Roman" panose="02020603050405020304" pitchFamily="18" charset="0"/>
              </a:rPr>
              <a:t>k</a:t>
            </a:r>
            <a:r>
              <a:rPr lang="en-US" altLang="zh-CN" sz="3100" b="1" i="1">
                <a:latin typeface="Times New Roman" panose="02020603050405020304" pitchFamily="18" charset="0"/>
              </a:rPr>
              <a:t> </a:t>
            </a:r>
            <a:r>
              <a:rPr lang="zh-CN" altLang="en-US" sz="3100" b="1" i="1">
                <a:solidFill>
                  <a:srgbClr val="FF0000"/>
                </a:solidFill>
                <a:latin typeface="宋体" panose="02010600030101010101" pitchFamily="2" charset="-122"/>
              </a:rPr>
              <a:t>是</a:t>
            </a:r>
            <a:r>
              <a:rPr lang="zh-CN" altLang="en-US" sz="3100" b="1">
                <a:latin typeface="宋体" panose="02010600030101010101" pitchFamily="2" charset="-122"/>
              </a:rPr>
              <a:t>由行星质量所决定的</a:t>
            </a:r>
            <a:r>
              <a:rPr lang="zh-CN" altLang="en-US" sz="3100" b="1" i="1">
                <a:solidFill>
                  <a:srgbClr val="FF0000"/>
                </a:solidFill>
                <a:latin typeface="宋体" panose="02010600030101010101" pitchFamily="2" charset="-122"/>
              </a:rPr>
              <a:t>另一恒量</a:t>
            </a:r>
            <a:r>
              <a:rPr lang="zh-CN" altLang="en-US" sz="3100" b="1">
                <a:latin typeface="宋体" panose="02010600030101010101" pitchFamily="2" charset="-122"/>
              </a:rPr>
              <a:t>．</a:t>
            </a:r>
            <a:r>
              <a:rPr lang="zh-CN" altLang="en-US" sz="3100" b="1"/>
              <a:t> </a:t>
            </a:r>
          </a:p>
          <a:p>
            <a:pPr eaLnBrk="1" hangingPunct="1">
              <a:lnSpc>
                <a:spcPct val="140000"/>
              </a:lnSpc>
              <a:spcBef>
                <a:spcPct val="20000"/>
              </a:spcBef>
              <a:buClr>
                <a:schemeClr val="hlink"/>
              </a:buClr>
              <a:buSzPct val="75000"/>
              <a:buFont typeface="Wingdings" panose="05000000000000000000" pitchFamily="2" charset="2"/>
              <a:buNone/>
            </a:pPr>
            <a:r>
              <a:rPr lang="zh-CN" altLang="en-US" sz="3100" b="1">
                <a:latin typeface="Times New Roman" panose="02020603050405020304" pitchFamily="18" charset="0"/>
              </a:rPr>
              <a:t>（</a:t>
            </a:r>
            <a:r>
              <a:rPr lang="en-US" altLang="zh-CN" sz="3100" b="1"/>
              <a:t>2</a:t>
            </a:r>
            <a:r>
              <a:rPr lang="zh-CN" altLang="en-US" sz="3100" b="1">
                <a:latin typeface="Times New Roman" panose="02020603050405020304" pitchFamily="18" charset="0"/>
              </a:rPr>
              <a:t>）行星的轨道都跟圆近似，因此计算时可以认为行星是做</a:t>
            </a:r>
            <a:r>
              <a:rPr lang="zh-CN" altLang="en-US" sz="3100" b="1" i="1">
                <a:solidFill>
                  <a:srgbClr val="FF0000"/>
                </a:solidFill>
                <a:latin typeface="Times New Roman" panose="02020603050405020304" pitchFamily="18" charset="0"/>
              </a:rPr>
              <a:t>匀速圆周运动</a:t>
            </a:r>
            <a:r>
              <a:rPr lang="zh-CN" altLang="en-US" sz="3100" b="1">
                <a:latin typeface="Times New Roman" panose="02020603050405020304" pitchFamily="18" charset="0"/>
              </a:rPr>
              <a:t>．</a:t>
            </a:r>
            <a:endParaRPr lang="zh-CN" altLang="en-US" sz="3100" b="1"/>
          </a:p>
          <a:p>
            <a:pPr algn="just" eaLnBrk="1" hangingPunct="1">
              <a:lnSpc>
                <a:spcPct val="140000"/>
              </a:lnSpc>
              <a:spcBef>
                <a:spcPct val="20000"/>
              </a:spcBef>
              <a:buClr>
                <a:schemeClr val="hlink"/>
              </a:buClr>
              <a:buSzPct val="75000"/>
              <a:buFont typeface="Wingdings" panose="05000000000000000000" pitchFamily="2" charset="2"/>
              <a:buNone/>
            </a:pPr>
            <a:r>
              <a:rPr lang="zh-CN" altLang="en-US" sz="3100" b="1">
                <a:latin typeface="Times New Roman" panose="02020603050405020304" pitchFamily="18" charset="0"/>
              </a:rPr>
              <a:t>（</a:t>
            </a:r>
            <a:r>
              <a:rPr lang="en-US" altLang="zh-CN" sz="3100" b="1"/>
              <a:t>3</a:t>
            </a:r>
            <a:r>
              <a:rPr lang="zh-CN" altLang="en-US" sz="3100" b="1">
                <a:latin typeface="Times New Roman" panose="02020603050405020304" pitchFamily="18" charset="0"/>
              </a:rPr>
              <a:t>）开普勒定律是总结行星运动的观察结果而总结归纳出来的规律，它们</a:t>
            </a:r>
            <a:r>
              <a:rPr lang="zh-CN" altLang="en-US" sz="3100" b="1" i="1">
                <a:solidFill>
                  <a:srgbClr val="FF0000"/>
                </a:solidFill>
                <a:latin typeface="Times New Roman" panose="02020603050405020304" pitchFamily="18" charset="0"/>
              </a:rPr>
              <a:t>每一条都是经验定律</a:t>
            </a:r>
            <a:r>
              <a:rPr lang="zh-CN" altLang="en-US" sz="3100" b="1">
                <a:latin typeface="Times New Roman" panose="02020603050405020304" pitchFamily="18" charset="0"/>
              </a:rPr>
              <a:t>，都是从观察行星运动所取得的资料中总结出来的．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strips(downRight)">
                                      <p:cBhvr>
                                        <p:cTn id="7" dur="500"/>
                                        <p:tgtEl>
                                          <p:spTgt spid="245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4580">
                                            <p:txEl>
                                              <p:pRg st="1" end="1"/>
                                            </p:txEl>
                                          </p:spTgt>
                                        </p:tgtEl>
                                        <p:attrNameLst>
                                          <p:attrName>style.visibility</p:attrName>
                                        </p:attrNameLst>
                                      </p:cBhvr>
                                      <p:to>
                                        <p:strVal val="visible"/>
                                      </p:to>
                                    </p:set>
                                    <p:anim calcmode="discrete" valueType="clr">
                                      <p:cBhvr override="childStyle">
                                        <p:cTn id="12" dur="80"/>
                                        <p:tgtEl>
                                          <p:spTgt spid="2458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4580">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24580">
                                            <p:txEl>
                                              <p:pRg st="1" end="1"/>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4580">
                                            <p:txEl>
                                              <p:pRg st="2" end="2"/>
                                            </p:txEl>
                                          </p:spTgt>
                                        </p:tgtEl>
                                        <p:attrNameLst>
                                          <p:attrName>style.visibility</p:attrName>
                                        </p:attrNameLst>
                                      </p:cBhvr>
                                      <p:to>
                                        <p:strVal val="visible"/>
                                      </p:to>
                                    </p:set>
                                    <p:anim calcmode="discrete" valueType="clr">
                                      <p:cBhvr override="childStyle">
                                        <p:cTn id="19" dur="80"/>
                                        <p:tgtEl>
                                          <p:spTgt spid="2458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4580">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24580">
                                            <p:txEl>
                                              <p:pRg st="2" end="2"/>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4580">
                                            <p:txEl>
                                              <p:pRg st="3" end="3"/>
                                            </p:txEl>
                                          </p:spTgt>
                                        </p:tgtEl>
                                        <p:attrNameLst>
                                          <p:attrName>style.visibility</p:attrName>
                                        </p:attrNameLst>
                                      </p:cBhvr>
                                      <p:to>
                                        <p:strVal val="visible"/>
                                      </p:to>
                                    </p:set>
                                    <p:anim calcmode="discrete" valueType="clr">
                                      <p:cBhvr override="childStyle">
                                        <p:cTn id="26" dur="80"/>
                                        <p:tgtEl>
                                          <p:spTgt spid="2458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4580">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24580">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875" y="188913"/>
            <a:ext cx="9144000" cy="1584325"/>
          </a:xfrm>
        </p:spPr>
      </p:pic>
      <p:pic>
        <p:nvPicPr>
          <p:cNvPr id="34819"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 y="1793875"/>
            <a:ext cx="905192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042988" y="1341438"/>
            <a:ext cx="6840537"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4000" b="1"/>
              <a:t>   实际上行星绕太阳的运动很接近圆，在中学阶段，可近似看成圆来处理问题，那么开普勒三定律的形式又如何？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linds(vertical)">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50825" y="836613"/>
            <a:ext cx="88931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1"/>
              <a:t>1</a:t>
            </a:r>
            <a:r>
              <a:rPr lang="zh-CN" altLang="en-US" sz="4000" b="1"/>
              <a:t>、多数行星绕太阳运动的轨道十分接近圆，太阳处在圆心；</a:t>
            </a:r>
          </a:p>
        </p:txBody>
      </p:sp>
      <p:sp>
        <p:nvSpPr>
          <p:cNvPr id="26627" name="Text Box 3"/>
          <p:cNvSpPr txBox="1">
            <a:spLocks noChangeArrowheads="1"/>
          </p:cNvSpPr>
          <p:nvPr/>
        </p:nvSpPr>
        <p:spPr bwMode="auto">
          <a:xfrm>
            <a:off x="323850" y="2492375"/>
            <a:ext cx="85693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1"/>
              <a:t>2</a:t>
            </a:r>
            <a:r>
              <a:rPr lang="zh-CN" altLang="en-US" sz="4000" b="1"/>
              <a:t>、对某一行星来说，它绕太阳做圆周运动的角速度（或线速度大小）不变，即行星做匀速圆周运动；</a:t>
            </a:r>
          </a:p>
        </p:txBody>
      </p:sp>
      <p:sp>
        <p:nvSpPr>
          <p:cNvPr id="26628" name="Text Box 4"/>
          <p:cNvSpPr txBox="1">
            <a:spLocks noChangeArrowheads="1"/>
          </p:cNvSpPr>
          <p:nvPr/>
        </p:nvSpPr>
        <p:spPr bwMode="auto">
          <a:xfrm>
            <a:off x="250825" y="4868863"/>
            <a:ext cx="84248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1"/>
              <a:t>3</a:t>
            </a:r>
            <a:r>
              <a:rPr lang="zh-CN" altLang="en-US" sz="4000" b="1"/>
              <a:t>、所有行星轨道半径的三次方跟它的公转周期的二次方的比值都相等。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slide(fromLeft)">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slide(fromLeft)">
                                      <p:cBhvr>
                                        <p:cTn id="12" dur="500"/>
                                        <p:tgtEl>
                                          <p:spTgt spid="266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slide(fromLeft)">
                                      <p:cBhvr>
                                        <p:cTn id="1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autoUpdateAnimBg="0"/>
      <p:bldP spid="2662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50825" y="1052513"/>
            <a:ext cx="849788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t> </a:t>
            </a:r>
            <a:r>
              <a:rPr lang="en-US" altLang="zh-CN" sz="2800" b="1"/>
              <a:t>1</a:t>
            </a:r>
            <a:r>
              <a:rPr lang="zh-CN" altLang="en-US" sz="2800" b="1"/>
              <a:t>、</a:t>
            </a:r>
            <a:r>
              <a:rPr lang="zh-CN" altLang="en-US" sz="3200" b="1"/>
              <a:t>哈雷彗星最近出现的时间是</a:t>
            </a:r>
            <a:r>
              <a:rPr lang="en-US" altLang="zh-CN" sz="3200" b="1"/>
              <a:t>1986</a:t>
            </a:r>
            <a:r>
              <a:rPr lang="zh-CN" altLang="en-US" sz="3200" b="1"/>
              <a:t>年，天文学家哈雷预言，这颗彗星将每隔一定时间就会出现，请预算下一次飞近地球是哪一年？</a:t>
            </a:r>
          </a:p>
          <a:p>
            <a:pPr eaLnBrk="1" hangingPunct="1">
              <a:spcBef>
                <a:spcPct val="50000"/>
              </a:spcBef>
            </a:pPr>
            <a:r>
              <a:rPr lang="zh-CN" altLang="en-US" sz="3200" b="1"/>
              <a:t>提供数据：</a:t>
            </a:r>
          </a:p>
          <a:p>
            <a:pPr eaLnBrk="1" hangingPunct="1">
              <a:spcBef>
                <a:spcPct val="50000"/>
              </a:spcBef>
            </a:pPr>
            <a:r>
              <a:rPr lang="zh-CN" altLang="en-US" sz="3200" b="1"/>
              <a:t>（</a:t>
            </a:r>
            <a:r>
              <a:rPr lang="en-US" altLang="zh-CN" sz="3200" b="1"/>
              <a:t>1</a:t>
            </a:r>
            <a:r>
              <a:rPr lang="zh-CN" altLang="en-US" sz="3200" b="1"/>
              <a:t>）地球公转接近圆，</a:t>
            </a:r>
            <a:r>
              <a:rPr lang="zh-CN" altLang="en-US" sz="3200" b="1">
                <a:hlinkClick r:id="rId2" action="ppaction://hlinksldjump"/>
              </a:rPr>
              <a:t>彗星的运动轨道</a:t>
            </a:r>
            <a:r>
              <a:rPr lang="zh-CN" altLang="en-US" sz="3200" b="1"/>
              <a:t>则是一个非常扁的椭圆；</a:t>
            </a:r>
          </a:p>
          <a:p>
            <a:pPr eaLnBrk="1" hangingPunct="1">
              <a:spcBef>
                <a:spcPct val="50000"/>
              </a:spcBef>
            </a:pPr>
            <a:r>
              <a:rPr lang="zh-CN" altLang="en-US" sz="3200" b="1"/>
              <a:t>（</a:t>
            </a:r>
            <a:r>
              <a:rPr lang="en-US" altLang="zh-CN" sz="3200" b="1"/>
              <a:t>2</a:t>
            </a:r>
            <a:r>
              <a:rPr lang="zh-CN" altLang="en-US" sz="3200" b="1"/>
              <a:t>）彗星轨道的半长轴</a:t>
            </a:r>
            <a:r>
              <a:rPr lang="en-US" altLang="zh-CN" sz="3200" b="1"/>
              <a:t>R</a:t>
            </a:r>
            <a:r>
              <a:rPr lang="en-US" altLang="zh-CN" sz="3200" b="1" baseline="-25000"/>
              <a:t>1</a:t>
            </a:r>
            <a:r>
              <a:rPr lang="zh-CN" altLang="en-US" sz="3200" b="1"/>
              <a:t>约等于地球公转半径</a:t>
            </a:r>
            <a:r>
              <a:rPr lang="en-US" altLang="zh-CN" sz="3200" b="1"/>
              <a:t>R</a:t>
            </a:r>
            <a:r>
              <a:rPr lang="en-US" altLang="zh-CN" sz="3200" b="1" baseline="-25000"/>
              <a:t>2</a:t>
            </a:r>
            <a:r>
              <a:rPr lang="zh-CN" altLang="en-US" sz="3200" b="1"/>
              <a:t>的</a:t>
            </a:r>
            <a:r>
              <a:rPr lang="en-US" altLang="zh-CN" sz="3200" b="1"/>
              <a:t>18</a:t>
            </a:r>
            <a:r>
              <a:rPr lang="zh-CN" altLang="en-US" sz="3200" b="1"/>
              <a:t>倍。</a:t>
            </a:r>
          </a:p>
        </p:txBody>
      </p:sp>
      <p:sp>
        <p:nvSpPr>
          <p:cNvPr id="37891" name="Text Box 3"/>
          <p:cNvSpPr txBox="1">
            <a:spLocks noChangeArrowheads="1"/>
          </p:cNvSpPr>
          <p:nvPr/>
        </p:nvSpPr>
        <p:spPr bwMode="auto">
          <a:xfrm>
            <a:off x="2700338" y="260350"/>
            <a:ext cx="338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600" b="1">
                <a:solidFill>
                  <a:srgbClr val="FF6600"/>
                </a:solidFill>
              </a:rPr>
              <a:t>课堂训练</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4"/>
          <p:cNvSpPr txBox="1">
            <a:spLocks noChangeArrowheads="1"/>
          </p:cNvSpPr>
          <p:nvPr/>
        </p:nvSpPr>
        <p:spPr bwMode="auto">
          <a:xfrm>
            <a:off x="755650" y="549275"/>
            <a:ext cx="77771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t>太阳系中有两颗行星，它们绕太阳运转周期之比为</a:t>
            </a:r>
            <a:r>
              <a:rPr lang="en-US" altLang="zh-CN" sz="3200"/>
              <a:t>8∶1</a:t>
            </a:r>
            <a:r>
              <a:rPr lang="zh-CN" altLang="en-US" sz="3200"/>
              <a:t>，则</a:t>
            </a:r>
          </a:p>
          <a:p>
            <a:pPr eaLnBrk="1" hangingPunct="1"/>
            <a:r>
              <a:rPr lang="zh-CN" altLang="en-US" sz="3200"/>
              <a:t>（</a:t>
            </a:r>
            <a:r>
              <a:rPr lang="en-US" altLang="zh-CN" sz="3200"/>
              <a:t>1</a:t>
            </a:r>
            <a:r>
              <a:rPr lang="zh-CN" altLang="en-US" sz="3200"/>
              <a:t>）它们的轨道半径的比为   （     ）</a:t>
            </a:r>
          </a:p>
          <a:p>
            <a:pPr eaLnBrk="1" hangingPunct="1"/>
            <a:r>
              <a:rPr lang="en-US" altLang="zh-CN" sz="3200"/>
              <a:t>A.4∶1    B.8∶1    C.2∶1    D.1∶4</a:t>
            </a:r>
          </a:p>
          <a:p>
            <a:pPr eaLnBrk="1" hangingPunct="1"/>
            <a:r>
              <a:rPr lang="zh-CN" altLang="en-US" sz="3200"/>
              <a:t>（</a:t>
            </a:r>
            <a:r>
              <a:rPr lang="en-US" altLang="zh-CN" sz="3200"/>
              <a:t>2</a:t>
            </a:r>
            <a:r>
              <a:rPr lang="zh-CN" altLang="en-US" sz="3200"/>
              <a:t>）两行星的公转速度之比为 （     ）</a:t>
            </a:r>
          </a:p>
          <a:p>
            <a:pPr eaLnBrk="1" hangingPunct="1"/>
            <a:r>
              <a:rPr lang="en-US" altLang="zh-CN" sz="3200"/>
              <a:t>A.2∶1   B.4∶1    C.1∶2    D.1∶4</a:t>
            </a:r>
          </a:p>
        </p:txBody>
      </p:sp>
      <p:sp>
        <p:nvSpPr>
          <p:cNvPr id="38915" name="文本框 1"/>
          <p:cNvSpPr txBox="1">
            <a:spLocks noChangeArrowheads="1"/>
          </p:cNvSpPr>
          <p:nvPr/>
        </p:nvSpPr>
        <p:spPr bwMode="auto">
          <a:xfrm>
            <a:off x="9756775" y="1484313"/>
            <a:ext cx="792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00"/>
              <a:t>A</a:t>
            </a:r>
          </a:p>
          <a:p>
            <a:r>
              <a:rPr lang="en-US" altLang="zh-CN" sz="1400"/>
              <a:t>C</a:t>
            </a:r>
            <a:endParaRPr lang="zh-CN"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1"/>
          <p:cNvSpPr txBox="1">
            <a:spLocks noChangeArrowheads="1"/>
          </p:cNvSpPr>
          <p:nvPr/>
        </p:nvSpPr>
        <p:spPr bwMode="auto">
          <a:xfrm>
            <a:off x="827088" y="620713"/>
            <a:ext cx="76327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a:t>一颗人造卫星先沿着圆轨道 </a:t>
            </a:r>
            <a:r>
              <a:rPr lang="en-US" altLang="zh-CN" sz="3200"/>
              <a:t>A </a:t>
            </a:r>
            <a:r>
              <a:rPr lang="zh-CN" altLang="en-US" sz="3200"/>
              <a:t>运动，再沿着椭圆轨 道 </a:t>
            </a:r>
            <a:r>
              <a:rPr lang="en-US" altLang="zh-CN" sz="3200"/>
              <a:t>B </a:t>
            </a:r>
            <a:r>
              <a:rPr lang="zh-CN" altLang="en-US" sz="3200"/>
              <a:t>运动，最后又沿着圆轨道 </a:t>
            </a:r>
            <a:r>
              <a:rPr lang="en-US" altLang="zh-CN" sz="3200"/>
              <a:t>C </a:t>
            </a:r>
            <a:r>
              <a:rPr lang="zh-CN" altLang="en-US" sz="3200"/>
              <a:t>运动．设在这三个轨道上周期分别为 </a:t>
            </a:r>
            <a:r>
              <a:rPr lang="en-US" altLang="zh-CN" sz="3200"/>
              <a:t>TA </a:t>
            </a:r>
            <a:r>
              <a:rPr lang="zh-CN" altLang="en-US" sz="3200"/>
              <a:t>、 </a:t>
            </a:r>
            <a:r>
              <a:rPr lang="en-US" altLang="zh-CN" sz="3200"/>
              <a:t>TB </a:t>
            </a:r>
            <a:r>
              <a:rPr lang="zh-CN" altLang="en-US" sz="3200"/>
              <a:t>、 </a:t>
            </a:r>
            <a:r>
              <a:rPr lang="en-US" altLang="zh-CN" sz="3200"/>
              <a:t>TC</a:t>
            </a:r>
            <a:r>
              <a:rPr lang="zh-CN" altLang="en-US" sz="3200"/>
              <a:t>，则 </a:t>
            </a:r>
            <a:r>
              <a:rPr lang="en-US" altLang="zh-CN" sz="3200"/>
              <a:t>TA</a:t>
            </a:r>
            <a:r>
              <a:rPr lang="zh-CN" altLang="en-US" sz="3200"/>
              <a:t>、</a:t>
            </a:r>
            <a:r>
              <a:rPr lang="en-US" altLang="zh-CN" sz="3200"/>
              <a:t>TB </a:t>
            </a:r>
            <a:r>
              <a:rPr lang="zh-CN" altLang="en-US" sz="3200"/>
              <a:t>、 </a:t>
            </a:r>
            <a:r>
              <a:rPr lang="en-US" altLang="zh-CN" sz="3200"/>
              <a:t>TC </a:t>
            </a:r>
            <a:r>
              <a:rPr lang="zh-CN" altLang="en-US" sz="3200"/>
              <a:t>的大小关系为</a:t>
            </a:r>
            <a:r>
              <a:rPr lang="en-US" altLang="zh-CN" sz="3200"/>
              <a:t>________________.  </a:t>
            </a:r>
          </a:p>
          <a:p>
            <a:endParaRPr lang="zh-CN" altLang="en-US" sz="3200"/>
          </a:p>
        </p:txBody>
      </p:sp>
      <p:pic>
        <p:nvPicPr>
          <p:cNvPr id="39939"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3121025"/>
            <a:ext cx="29464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11188" y="981075"/>
            <a:ext cx="7920037"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a:t> </a:t>
            </a:r>
            <a:r>
              <a:rPr lang="en-US" altLang="zh-CN" sz="3200" b="1"/>
              <a:t>2</a:t>
            </a:r>
            <a:r>
              <a:rPr lang="zh-CN" altLang="en-US" sz="3200" b="1"/>
              <a:t>、</a:t>
            </a:r>
            <a:r>
              <a:rPr lang="zh-CN" altLang="en-US" sz="2800" b="1"/>
              <a:t>神舟六号沿半径为</a:t>
            </a:r>
            <a:r>
              <a:rPr lang="en-US" altLang="zh-CN" sz="2800" b="1"/>
              <a:t>R</a:t>
            </a:r>
            <a:r>
              <a:rPr lang="zh-CN" altLang="en-US" sz="2800" b="1"/>
              <a:t>的圆周绕地球运动，其周期为</a:t>
            </a:r>
            <a:r>
              <a:rPr lang="en-US" altLang="zh-CN" sz="2800" b="1"/>
              <a:t>T</a:t>
            </a:r>
            <a:r>
              <a:rPr lang="zh-CN" altLang="en-US" sz="2800" b="1"/>
              <a:t>，如果飞船要返回地面，可在轨道上的某一点</a:t>
            </a:r>
            <a:r>
              <a:rPr lang="en-US" altLang="zh-CN" sz="2800" b="1"/>
              <a:t>A</a:t>
            </a:r>
            <a:r>
              <a:rPr lang="zh-CN" altLang="en-US" sz="2800" b="1"/>
              <a:t>处，将速率降低到适当数值，从而使飞船沿着以地心为焦点的特殊椭圆轨道运动，椭圆和地球表面在</a:t>
            </a:r>
            <a:r>
              <a:rPr lang="en-US" altLang="zh-CN" sz="2800" b="1"/>
              <a:t>B</a:t>
            </a:r>
            <a:r>
              <a:rPr lang="zh-CN" altLang="en-US" sz="2800" b="1"/>
              <a:t>点相切，如图所示，如果地球半径为</a:t>
            </a:r>
            <a:r>
              <a:rPr lang="en-US" altLang="zh-CN" sz="2800" b="1"/>
              <a:t>R0</a:t>
            </a:r>
            <a:r>
              <a:rPr lang="zh-CN" altLang="en-US" sz="2800" b="1"/>
              <a:t>，求飞船由</a:t>
            </a:r>
            <a:r>
              <a:rPr lang="en-US" altLang="zh-CN" sz="2800" b="1"/>
              <a:t>A</a:t>
            </a:r>
            <a:r>
              <a:rPr lang="zh-CN" altLang="en-US" sz="2800" b="1"/>
              <a:t>点到</a:t>
            </a:r>
            <a:r>
              <a:rPr lang="en-US" altLang="zh-CN" sz="2800" b="1"/>
              <a:t>B</a:t>
            </a:r>
            <a:r>
              <a:rPr lang="zh-CN" altLang="en-US" sz="2800" b="1"/>
              <a:t>点所需的时间。</a:t>
            </a:r>
          </a:p>
        </p:txBody>
      </p:sp>
      <p:grpSp>
        <p:nvGrpSpPr>
          <p:cNvPr id="40963" name="Group 3"/>
          <p:cNvGrpSpPr>
            <a:grpSpLocks/>
          </p:cNvGrpSpPr>
          <p:nvPr/>
        </p:nvGrpSpPr>
        <p:grpSpPr bwMode="auto">
          <a:xfrm>
            <a:off x="1042988" y="3789363"/>
            <a:ext cx="3455987" cy="2808287"/>
            <a:chOff x="0" y="0"/>
            <a:chExt cx="2177" cy="1769"/>
          </a:xfrm>
        </p:grpSpPr>
        <p:sp>
          <p:nvSpPr>
            <p:cNvPr id="40966" name="Line 4"/>
            <p:cNvSpPr>
              <a:spLocks noChangeShapeType="1"/>
            </p:cNvSpPr>
            <p:nvPr/>
          </p:nvSpPr>
          <p:spPr bwMode="auto">
            <a:xfrm flipV="1">
              <a:off x="935" y="753"/>
              <a:ext cx="136"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40967" name="Group 5"/>
            <p:cNvGrpSpPr>
              <a:grpSpLocks/>
            </p:cNvGrpSpPr>
            <p:nvPr/>
          </p:nvGrpSpPr>
          <p:grpSpPr bwMode="auto">
            <a:xfrm>
              <a:off x="0" y="0"/>
              <a:ext cx="2177" cy="1769"/>
              <a:chOff x="0" y="0"/>
              <a:chExt cx="2177" cy="1769"/>
            </a:xfrm>
          </p:grpSpPr>
          <p:sp>
            <p:nvSpPr>
              <p:cNvPr id="40968" name="Oval 6"/>
              <p:cNvSpPr>
                <a:spLocks noChangeArrowheads="1"/>
              </p:cNvSpPr>
              <p:nvPr/>
            </p:nvSpPr>
            <p:spPr bwMode="auto">
              <a:xfrm>
                <a:off x="0" y="0"/>
                <a:ext cx="1814" cy="1769"/>
              </a:xfrm>
              <a:prstGeom prst="ellipse">
                <a:avLst/>
              </a:prstGeom>
              <a:solidFill>
                <a:schemeClr val="accent1">
                  <a:alpha val="0"/>
                </a:scheme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69" name="Oval 7"/>
              <p:cNvSpPr>
                <a:spLocks noChangeArrowheads="1"/>
              </p:cNvSpPr>
              <p:nvPr/>
            </p:nvSpPr>
            <p:spPr bwMode="auto">
              <a:xfrm>
                <a:off x="726" y="589"/>
                <a:ext cx="1071" cy="590"/>
              </a:xfrm>
              <a:prstGeom prst="ellipse">
                <a:avLst/>
              </a:prstGeom>
              <a:solidFill>
                <a:schemeClr val="accent1">
                  <a:alpha val="0"/>
                </a:schemeClr>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70" name="Line 8"/>
              <p:cNvSpPr>
                <a:spLocks noChangeShapeType="1"/>
              </p:cNvSpPr>
              <p:nvPr/>
            </p:nvSpPr>
            <p:spPr bwMode="auto">
              <a:xfrm flipH="1" flipV="1">
                <a:off x="227" y="317"/>
                <a:ext cx="725" cy="59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71" name="Oval 9"/>
              <p:cNvSpPr>
                <a:spLocks noChangeArrowheads="1"/>
              </p:cNvSpPr>
              <p:nvPr/>
            </p:nvSpPr>
            <p:spPr bwMode="auto">
              <a:xfrm>
                <a:off x="724" y="696"/>
                <a:ext cx="410" cy="392"/>
              </a:xfrm>
              <a:prstGeom prst="ellipse">
                <a:avLst/>
              </a:prstGeom>
              <a:solidFill>
                <a:schemeClr val="accent1">
                  <a:alpha val="0"/>
                </a:schemeClr>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72" name="Text Box 10"/>
              <p:cNvSpPr txBox="1">
                <a:spLocks noChangeArrowheads="1"/>
              </p:cNvSpPr>
              <p:nvPr/>
            </p:nvSpPr>
            <p:spPr bwMode="auto">
              <a:xfrm>
                <a:off x="407" y="317"/>
                <a:ext cx="4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a:solidFill>
                      <a:srgbClr val="FF0000"/>
                    </a:solidFill>
                  </a:rPr>
                  <a:t>R</a:t>
                </a:r>
              </a:p>
            </p:txBody>
          </p:sp>
          <p:sp>
            <p:nvSpPr>
              <p:cNvPr id="40973" name="Text Box 11"/>
              <p:cNvSpPr txBox="1">
                <a:spLocks noChangeArrowheads="1"/>
              </p:cNvSpPr>
              <p:nvPr/>
            </p:nvSpPr>
            <p:spPr bwMode="auto">
              <a:xfrm>
                <a:off x="935" y="771"/>
                <a:ext cx="4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a:solidFill>
                      <a:srgbClr val="FF0000"/>
                    </a:solidFill>
                  </a:rPr>
                  <a:t>  </a:t>
                </a:r>
                <a:r>
                  <a:rPr lang="en-US" altLang="zh-CN" sz="2000" b="1">
                    <a:solidFill>
                      <a:srgbClr val="FF0000"/>
                    </a:solidFill>
                  </a:rPr>
                  <a:t>R</a:t>
                </a:r>
                <a:r>
                  <a:rPr lang="en-US" altLang="zh-CN" sz="2000" b="1" baseline="-25000">
                    <a:solidFill>
                      <a:srgbClr val="FF0000"/>
                    </a:solidFill>
                  </a:rPr>
                  <a:t>0</a:t>
                </a:r>
              </a:p>
            </p:txBody>
          </p:sp>
          <p:sp>
            <p:nvSpPr>
              <p:cNvPr id="40974" name="Text Box 12"/>
              <p:cNvSpPr txBox="1">
                <a:spLocks noChangeArrowheads="1"/>
              </p:cNvSpPr>
              <p:nvPr/>
            </p:nvSpPr>
            <p:spPr bwMode="auto">
              <a:xfrm>
                <a:off x="1814" y="725"/>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A</a:t>
                </a:r>
              </a:p>
            </p:txBody>
          </p:sp>
          <p:sp>
            <p:nvSpPr>
              <p:cNvPr id="40975" name="Text Box 13"/>
              <p:cNvSpPr txBox="1">
                <a:spLocks noChangeArrowheads="1"/>
              </p:cNvSpPr>
              <p:nvPr/>
            </p:nvSpPr>
            <p:spPr bwMode="auto">
              <a:xfrm>
                <a:off x="453" y="771"/>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B</a:t>
                </a:r>
              </a:p>
            </p:txBody>
          </p:sp>
          <p:sp>
            <p:nvSpPr>
              <p:cNvPr id="40976" name="AutoShape 14"/>
              <p:cNvSpPr>
                <a:spLocks noChangeArrowheads="1"/>
              </p:cNvSpPr>
              <p:nvPr/>
            </p:nvSpPr>
            <p:spPr bwMode="auto">
              <a:xfrm>
                <a:off x="699" y="871"/>
                <a:ext cx="46" cy="45"/>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77" name="AutoShape 15"/>
              <p:cNvSpPr>
                <a:spLocks noChangeArrowheads="1"/>
              </p:cNvSpPr>
              <p:nvPr/>
            </p:nvSpPr>
            <p:spPr bwMode="auto">
              <a:xfrm>
                <a:off x="906" y="870"/>
                <a:ext cx="46" cy="45"/>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78" name="AutoShape 16"/>
              <p:cNvSpPr>
                <a:spLocks noChangeArrowheads="1"/>
              </p:cNvSpPr>
              <p:nvPr/>
            </p:nvSpPr>
            <p:spPr bwMode="auto">
              <a:xfrm>
                <a:off x="1786" y="870"/>
                <a:ext cx="46" cy="45"/>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sp>
        <p:nvSpPr>
          <p:cNvPr id="40964" name="Text Box 17"/>
          <p:cNvSpPr txBox="1">
            <a:spLocks noChangeArrowheads="1"/>
          </p:cNvSpPr>
          <p:nvPr/>
        </p:nvSpPr>
        <p:spPr bwMode="auto">
          <a:xfrm>
            <a:off x="2700338" y="188913"/>
            <a:ext cx="338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600" b="1">
                <a:solidFill>
                  <a:srgbClr val="FF6600"/>
                </a:solidFill>
              </a:rPr>
              <a:t>课堂训练</a:t>
            </a:r>
          </a:p>
        </p:txBody>
      </p:sp>
      <p:sp>
        <p:nvSpPr>
          <p:cNvPr id="40965" name="文本框 1"/>
          <p:cNvSpPr txBox="1">
            <a:spLocks noChangeArrowheads="1"/>
          </p:cNvSpPr>
          <p:nvPr/>
        </p:nvSpPr>
        <p:spPr bwMode="auto">
          <a:xfrm>
            <a:off x="9540875" y="1628775"/>
            <a:ext cx="5762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a:t>换一半周期？</a:t>
            </a:r>
            <a:r>
              <a:rPr lang="en-US" altLang="zh-CN" sz="1400"/>
              <a:t>1/4</a:t>
            </a:r>
            <a:r>
              <a:rPr lang="zh-CN" altLang="en-US" sz="1400"/>
              <a:t>周期？</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文本框 1"/>
          <p:cNvSpPr txBox="1">
            <a:spLocks noChangeArrowheads="1"/>
          </p:cNvSpPr>
          <p:nvPr/>
        </p:nvSpPr>
        <p:spPr bwMode="auto">
          <a:xfrm>
            <a:off x="755650" y="1125538"/>
            <a:ext cx="77771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t>1970 </a:t>
            </a:r>
            <a:r>
              <a:rPr lang="zh-CN" altLang="en-US" sz="3200"/>
              <a:t>年 </a:t>
            </a:r>
            <a:r>
              <a:rPr lang="en-US" altLang="zh-CN" sz="3200"/>
              <a:t>4 </a:t>
            </a:r>
            <a:r>
              <a:rPr lang="zh-CN" altLang="en-US" sz="3200"/>
              <a:t>月我国发射了第一颗人造卫星，其近地点是 </a:t>
            </a:r>
            <a:r>
              <a:rPr lang="en-US" altLang="zh-CN" sz="3200"/>
              <a:t>h1</a:t>
            </a:r>
            <a:r>
              <a:rPr lang="zh-CN" altLang="en-US" sz="3200"/>
              <a:t>＝</a:t>
            </a:r>
            <a:r>
              <a:rPr lang="en-US" altLang="zh-CN" sz="3200"/>
              <a:t>439 km </a:t>
            </a:r>
            <a:r>
              <a:rPr lang="zh-CN" altLang="en-US" sz="3200"/>
              <a:t>高度，远地点是 </a:t>
            </a:r>
            <a:r>
              <a:rPr lang="en-US" altLang="zh-CN" sz="3200"/>
              <a:t>h2</a:t>
            </a:r>
            <a:r>
              <a:rPr lang="zh-CN" altLang="en-US" sz="3200"/>
              <a:t>＝</a:t>
            </a:r>
            <a:r>
              <a:rPr lang="en-US" altLang="zh-CN" sz="3200"/>
              <a:t>2384 km </a:t>
            </a:r>
            <a:r>
              <a:rPr lang="zh-CN" altLang="en-US" sz="3200"/>
              <a:t>高度，则近地点与远地点卫星运动速率之比 </a:t>
            </a:r>
            <a:r>
              <a:rPr lang="en-US" altLang="zh-CN" sz="3200"/>
              <a:t>v1:v2</a:t>
            </a:r>
            <a:r>
              <a:rPr lang="zh-CN" altLang="en-US" sz="3200"/>
              <a:t>＝</a:t>
            </a:r>
            <a:r>
              <a:rPr lang="en-US" altLang="zh-CN" sz="3200"/>
              <a:t>________ .</a:t>
            </a:r>
            <a:r>
              <a:rPr lang="zh-CN" altLang="en-US" sz="3200"/>
              <a:t>（已知 </a:t>
            </a:r>
            <a:r>
              <a:rPr lang="en-US" altLang="zh-CN" sz="3200"/>
              <a:t>R </a:t>
            </a:r>
            <a:r>
              <a:rPr lang="zh-CN" altLang="en-US" sz="3200"/>
              <a:t>地＝</a:t>
            </a:r>
            <a:r>
              <a:rPr lang="en-US" altLang="zh-CN" sz="3200"/>
              <a:t>6400 km</a:t>
            </a:r>
            <a:r>
              <a:rPr lang="zh-CN" altLang="en-US" sz="3200"/>
              <a:t>）  </a:t>
            </a:r>
          </a:p>
          <a:p>
            <a:pPr eaLnBrk="1" hangingPunct="1"/>
            <a:endParaRPr lang="zh-CN" altLang="en-US" sz="3200"/>
          </a:p>
        </p:txBody>
      </p:sp>
      <p:sp>
        <p:nvSpPr>
          <p:cNvPr id="41987" name="文本框 1"/>
          <p:cNvSpPr txBox="1">
            <a:spLocks noChangeArrowheads="1"/>
          </p:cNvSpPr>
          <p:nvPr/>
        </p:nvSpPr>
        <p:spPr bwMode="auto">
          <a:xfrm>
            <a:off x="9396413" y="1484313"/>
            <a:ext cx="647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a:t>三角形面积</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fontAlgn="auto" hangingPunct="1">
              <a:spcAft>
                <a:spcPts val="0"/>
              </a:spcAft>
              <a:defRPr/>
            </a:pPr>
            <a:endParaRPr lang="zh-CN" altLang="en-US">
              <a:solidFill>
                <a:schemeClr val="tx1">
                  <a:lumMod val="75000"/>
                  <a:lumOff val="25000"/>
                </a:schemeClr>
              </a:solidFill>
            </a:endParaRPr>
          </a:p>
        </p:txBody>
      </p:sp>
      <p:sp>
        <p:nvSpPr>
          <p:cNvPr id="14339" name="Rectangle 3"/>
          <p:cNvSpPr>
            <a:spLocks noGrp="1" noRot="1" noChangeArrowheads="1"/>
          </p:cNvSpPr>
          <p:nvPr>
            <p:ph idx="1"/>
          </p:nvPr>
        </p:nvSpPr>
        <p:spPr/>
        <p:txBody>
          <a:bodyPr/>
          <a:lstStyle/>
          <a:p>
            <a:pPr eaLnBrk="1" hangingPunct="1"/>
            <a:endParaRPr lang="zh-CN" altLang="en-US"/>
          </a:p>
        </p:txBody>
      </p:sp>
      <p:pic>
        <p:nvPicPr>
          <p:cNvPr id="14340" name="Picture 4" descr="行星的运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1476375" y="1196975"/>
            <a:ext cx="633571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SzPct val="75000"/>
              <a:buFont typeface="Times New Roman" panose="02020603050405020304" pitchFamily="18" charset="0"/>
              <a:buNone/>
            </a:pPr>
            <a:r>
              <a:rPr lang="zh-CN" altLang="en-US" sz="5400" b="1">
                <a:solidFill>
                  <a:schemeClr val="bg1"/>
                </a:solidFill>
              </a:rPr>
              <a:t>古人对天体运动有哪些看法？</a:t>
            </a:r>
            <a:r>
              <a:rPr lang="zh-CN" altLang="en-US" sz="32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linds(horizontal)">
                                      <p:cBhvr>
                                        <p:cTn id="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框 1"/>
          <p:cNvSpPr txBox="1">
            <a:spLocks noChangeArrowheads="1"/>
          </p:cNvSpPr>
          <p:nvPr/>
        </p:nvSpPr>
        <p:spPr bwMode="auto">
          <a:xfrm>
            <a:off x="827088" y="981075"/>
            <a:ext cx="72739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t>一年四季</a:t>
            </a:r>
            <a:r>
              <a:rPr lang="en-US" altLang="zh-CN" sz="3200"/>
              <a:t>, </a:t>
            </a:r>
            <a:r>
              <a:rPr lang="zh-CN" altLang="en-US" sz="3200"/>
              <a:t>季节更替</a:t>
            </a:r>
            <a:r>
              <a:rPr lang="en-US" altLang="zh-CN" sz="3200"/>
              <a:t>. </a:t>
            </a:r>
            <a:r>
              <a:rPr lang="zh-CN" altLang="en-US" sz="3200"/>
              <a:t>地球的公转带来了二十四节气的变化</a:t>
            </a:r>
            <a:r>
              <a:rPr lang="en-US" altLang="zh-CN" sz="3200"/>
              <a:t>. </a:t>
            </a:r>
            <a:r>
              <a:rPr lang="zh-CN" altLang="en-US" sz="3200"/>
              <a:t>一年里从立秋到立冬的时间里</a:t>
            </a:r>
            <a:r>
              <a:rPr lang="en-US" altLang="zh-CN" sz="3200"/>
              <a:t>, </a:t>
            </a:r>
            <a:r>
              <a:rPr lang="zh-CN" altLang="en-US" sz="3200"/>
              <a:t>地球绕太阳运转的速度</a:t>
            </a:r>
            <a:r>
              <a:rPr lang="en-US" altLang="zh-CN" sz="3200"/>
              <a:t>___________, </a:t>
            </a:r>
            <a:r>
              <a:rPr lang="zh-CN" altLang="en-US" sz="3200"/>
              <a:t>在立春到立夏的时间里</a:t>
            </a:r>
            <a:r>
              <a:rPr lang="en-US" altLang="zh-CN" sz="3200"/>
              <a:t>, </a:t>
            </a:r>
            <a:r>
              <a:rPr lang="zh-CN" altLang="en-US" sz="3200"/>
              <a:t>地球公转的速度</a:t>
            </a:r>
            <a:r>
              <a:rPr lang="en-US" altLang="zh-CN" sz="3200"/>
              <a:t>___________. (</a:t>
            </a:r>
            <a:r>
              <a:rPr lang="zh-CN" altLang="en-US" sz="3200"/>
              <a:t>填“变大”、“变小”或“不变”</a:t>
            </a:r>
            <a:r>
              <a:rPr lang="en-US" altLang="zh-CN" sz="3200"/>
              <a:t>)</a:t>
            </a:r>
            <a:endParaRPr lang="zh-CN" altLang="en-US" sz="3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96875" y="404813"/>
            <a:ext cx="7775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3200" b="1">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a:t>
            </a:r>
            <a:endParaRPr lang="zh-CN" altLang="zh-CN" sz="3200"/>
          </a:p>
        </p:txBody>
      </p:sp>
      <p:sp>
        <p:nvSpPr>
          <p:cNvPr id="44035" name="Text Box 3"/>
          <p:cNvSpPr txBox="1">
            <a:spLocks noChangeArrowheads="1"/>
          </p:cNvSpPr>
          <p:nvPr/>
        </p:nvSpPr>
        <p:spPr bwMode="auto">
          <a:xfrm>
            <a:off x="252413" y="404813"/>
            <a:ext cx="69119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3200" b="1">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这里T和R分别是行星绕太阳运行的周期和相应的圆轨道半径，</a:t>
            </a:r>
            <a:endParaRPr lang="zh-CN" altLang="zh-CN" sz="3200"/>
          </a:p>
        </p:txBody>
      </p:sp>
      <p:sp>
        <p:nvSpPr>
          <p:cNvPr id="44036" name="Text Box 4"/>
          <p:cNvSpPr txBox="1">
            <a:spLocks noChangeArrowheads="1"/>
          </p:cNvSpPr>
          <p:nvPr/>
        </p:nvSpPr>
        <p:spPr bwMode="auto">
          <a:xfrm>
            <a:off x="252413" y="1485900"/>
            <a:ext cx="86407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T</a:t>
            </a:r>
            <a:r>
              <a:rPr lang="zh-CN" altLang="en-US" sz="3200" b="1">
                <a:solidFill>
                  <a:srgbClr val="000000"/>
                </a:solidFill>
                <a:latin typeface="Times New Roman" panose="02020603050405020304" pitchFamily="18" charset="0"/>
                <a:sym typeface="Times New Roman" panose="02020603050405020304" pitchFamily="18" charset="0"/>
              </a:rPr>
              <a:t>0</a:t>
            </a:r>
            <a:r>
              <a:rPr lang="zh-CN" altLang="en-US" sz="3200" b="1">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和R</a:t>
            </a:r>
            <a:r>
              <a:rPr lang="zh-CN" altLang="en-US" sz="3200" b="1">
                <a:solidFill>
                  <a:srgbClr val="000000"/>
                </a:solidFill>
                <a:latin typeface="Times New Roman" panose="02020603050405020304" pitchFamily="18" charset="0"/>
                <a:sym typeface="Times New Roman" panose="02020603050405020304" pitchFamily="18" charset="0"/>
              </a:rPr>
              <a:t>0</a:t>
            </a:r>
            <a:r>
              <a:rPr lang="zh-CN" altLang="en-US" sz="3200" b="1">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分别是水星绕太阳运行的周期和相应的圆轨道半径。下列4幅图中正确的是</a:t>
            </a:r>
            <a:endParaRPr lang="zh-CN" altLang="en-US" sz="3200"/>
          </a:p>
        </p:txBody>
      </p:sp>
      <p:pic>
        <p:nvPicPr>
          <p:cNvPr id="44037" name="Picture 5"/>
          <p:cNvPicPr>
            <a:picLocks noGrp="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41338" y="2781300"/>
            <a:ext cx="7199312" cy="3673475"/>
          </a:xfrm>
          <a:noFill/>
        </p:spPr>
      </p:pic>
      <p:sp>
        <p:nvSpPr>
          <p:cNvPr id="44038" name="文本框 1"/>
          <p:cNvSpPr txBox="1">
            <a:spLocks noChangeArrowheads="1"/>
          </p:cNvSpPr>
          <p:nvPr/>
        </p:nvSpPr>
        <p:spPr bwMode="auto">
          <a:xfrm>
            <a:off x="9756775" y="1844675"/>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00"/>
              <a:t>B</a:t>
            </a:r>
          </a:p>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fontAlgn="auto" hangingPunct="1">
              <a:spcAft>
                <a:spcPts val="0"/>
              </a:spcAft>
              <a:defRPr/>
            </a:pPr>
            <a:endParaRPr lang="zh-CN" altLang="en-US">
              <a:solidFill>
                <a:schemeClr val="tx1">
                  <a:lumMod val="75000"/>
                  <a:lumOff val="25000"/>
                </a:schemeClr>
              </a:solidFill>
            </a:endParaRPr>
          </a:p>
        </p:txBody>
      </p:sp>
      <p:pic>
        <p:nvPicPr>
          <p:cNvPr id="16387"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427984" y="1736725"/>
            <a:ext cx="3308350" cy="4022725"/>
          </a:xfrm>
        </p:spPr>
      </p:pic>
      <p:sp>
        <p:nvSpPr>
          <p:cNvPr id="16388" name="文本框 4"/>
          <p:cNvSpPr txBox="1">
            <a:spLocks noChangeArrowheads="1"/>
          </p:cNvSpPr>
          <p:nvPr/>
        </p:nvSpPr>
        <p:spPr bwMode="auto">
          <a:xfrm>
            <a:off x="611188" y="2276475"/>
            <a:ext cx="36004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t>克罗狄斯</a:t>
            </a:r>
            <a:r>
              <a:rPr lang="en-US" altLang="zh-CN" sz="3200"/>
              <a:t>·</a:t>
            </a:r>
            <a:r>
              <a:rPr lang="zh-CN" altLang="en-US" sz="3200"/>
              <a:t>托勒密</a:t>
            </a:r>
            <a:endParaRPr lang="en-US" altLang="zh-CN" sz="3200"/>
          </a:p>
          <a:p>
            <a:pPr eaLnBrk="1" hangingPunct="1"/>
            <a:endParaRPr lang="en-US" altLang="zh-CN" sz="3200"/>
          </a:p>
          <a:p>
            <a:pPr eaLnBrk="1" hangingPunct="1"/>
            <a:endParaRPr lang="en-US" altLang="zh-CN" sz="3200"/>
          </a:p>
          <a:p>
            <a:pPr eaLnBrk="1" hangingPunct="1"/>
            <a:endParaRPr lang="en-US" altLang="zh-CN" sz="3200"/>
          </a:p>
          <a:p>
            <a:pPr eaLnBrk="1" hangingPunct="1"/>
            <a:r>
              <a:rPr lang="zh-CN" altLang="en-US" sz="3200"/>
              <a:t>完善地心说</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3314" name="Picture 2" descr="哥白尼画的月球表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7425" y="0"/>
            <a:ext cx="4346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685800" y="2438400"/>
            <a:ext cx="3886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latin typeface="Times New Roman" panose="02020603050405020304" pitchFamily="18" charset="0"/>
                <a:ea typeface="华文楷体" panose="02010600040101010101" pitchFamily="2" charset="-122"/>
              </a:rPr>
              <a:t>这是哥白尼根据观测绘制的月球表面</a:t>
            </a:r>
          </a:p>
        </p:txBody>
      </p:sp>
      <p:sp>
        <p:nvSpPr>
          <p:cNvPr id="13316" name="Rectangle 4"/>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13317" name="Picture 5" descr="哥白尼的日心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p:cNvSpPr txBox="1">
            <a:spLocks noChangeArrowheads="1"/>
          </p:cNvSpPr>
          <p:nvPr/>
        </p:nvSpPr>
        <p:spPr bwMode="auto">
          <a:xfrm>
            <a:off x="6858000" y="30480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a:solidFill>
                  <a:schemeClr val="folHlink"/>
                </a:solidFill>
                <a:latin typeface="Times New Roman" panose="02020603050405020304" pitchFamily="18" charset="0"/>
                <a:ea typeface="华文楷体" panose="02010600040101010101" pitchFamily="2" charset="-122"/>
              </a:rPr>
              <a:t>哥白尼的日心说</a:t>
            </a:r>
          </a:p>
        </p:txBody>
      </p:sp>
      <p:sp>
        <p:nvSpPr>
          <p:cNvPr id="13319" name="Rectangle 7"/>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13320" name="Picture 8" descr="哥白尼铜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0"/>
            <a:ext cx="4787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9"/>
          <p:cNvSpPr txBox="1">
            <a:spLocks noChangeArrowheads="1"/>
          </p:cNvSpPr>
          <p:nvPr/>
        </p:nvSpPr>
        <p:spPr bwMode="auto">
          <a:xfrm>
            <a:off x="1143000" y="2057400"/>
            <a:ext cx="20605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6000" b="1">
                <a:solidFill>
                  <a:schemeClr val="hlink"/>
                </a:solidFill>
                <a:latin typeface="Times New Roman" panose="02020603050405020304" pitchFamily="18" charset="0"/>
                <a:ea typeface="华文楷体" panose="02010600040101010101" pitchFamily="2" charset="-122"/>
              </a:rPr>
              <a:t>哥白尼的铜像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trips(downLeft)">
                                      <p:cBhvr>
                                        <p:cTn id="7" dur="500"/>
                                        <p:tgtEl>
                                          <p:spTgt spid="1331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315"/>
                                        </p:tgtEl>
                                        <p:attrNameLst>
                                          <p:attrName>style.visibility</p:attrName>
                                        </p:attrNameLst>
                                      </p:cBhvr>
                                      <p:to>
                                        <p:strVal val="visible"/>
                                      </p:to>
                                    </p:set>
                                    <p:animEffect transition="in" filter="dissolve">
                                      <p:cBhvr>
                                        <p:cTn id="11" dur="500"/>
                                        <p:tgtEl>
                                          <p:spTgt spid="133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3316"/>
                                        </p:tgtEl>
                                        <p:attrNameLst>
                                          <p:attrName>style.visibility</p:attrName>
                                        </p:attrNameLst>
                                      </p:cBhvr>
                                      <p:to>
                                        <p:strVal val="visible"/>
                                      </p:to>
                                    </p:set>
                                    <p:animEffect transition="in" filter="strips(downRight)">
                                      <p:cBhvr>
                                        <p:cTn id="16" dur="500"/>
                                        <p:tgtEl>
                                          <p:spTgt spid="13316"/>
                                        </p:tgtEl>
                                      </p:cBhvr>
                                    </p:animEffect>
                                  </p:childTnLst>
                                </p:cTn>
                              </p:par>
                            </p:childTnLst>
                          </p:cTn>
                        </p:par>
                        <p:par>
                          <p:cTn id="17" fill="hold" nodeType="afterGroup">
                            <p:stCondLst>
                              <p:cond delay="500"/>
                            </p:stCondLst>
                            <p:childTnLst>
                              <p:par>
                                <p:cTn id="18" presetID="4" presetClass="entr" presetSubtype="32" fill="hold" nodeType="afterEffect">
                                  <p:stCondLst>
                                    <p:cond delay="0"/>
                                  </p:stCondLst>
                                  <p:childTnLst>
                                    <p:set>
                                      <p:cBhvr>
                                        <p:cTn id="19" dur="1" fill="hold">
                                          <p:stCondLst>
                                            <p:cond delay="0"/>
                                          </p:stCondLst>
                                        </p:cTn>
                                        <p:tgtEl>
                                          <p:spTgt spid="13317"/>
                                        </p:tgtEl>
                                        <p:attrNameLst>
                                          <p:attrName>style.visibility</p:attrName>
                                        </p:attrNameLst>
                                      </p:cBhvr>
                                      <p:to>
                                        <p:strVal val="visible"/>
                                      </p:to>
                                    </p:set>
                                    <p:animEffect transition="in" filter="box(out)">
                                      <p:cBhvr>
                                        <p:cTn id="20" dur="500"/>
                                        <p:tgtEl>
                                          <p:spTgt spid="133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318"/>
                                        </p:tgtEl>
                                        <p:attrNameLst>
                                          <p:attrName>style.visibility</p:attrName>
                                        </p:attrNameLst>
                                      </p:cBhvr>
                                      <p:to>
                                        <p:strVal val="visible"/>
                                      </p:to>
                                    </p:set>
                                    <p:animEffect transition="in" filter="dissolve">
                                      <p:cBhvr>
                                        <p:cTn id="25" dur="500"/>
                                        <p:tgtEl>
                                          <p:spTgt spid="133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3319"/>
                                        </p:tgtEl>
                                        <p:attrNameLst>
                                          <p:attrName>style.visibility</p:attrName>
                                        </p:attrNameLst>
                                      </p:cBhvr>
                                      <p:to>
                                        <p:strVal val="visible"/>
                                      </p:to>
                                    </p:set>
                                    <p:animEffect transition="in" filter="strips(downRight)">
                                      <p:cBhvr>
                                        <p:cTn id="30" dur="500"/>
                                        <p:tgtEl>
                                          <p:spTgt spid="133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13320"/>
                                        </p:tgtEl>
                                        <p:attrNameLst>
                                          <p:attrName>style.visibility</p:attrName>
                                        </p:attrNameLst>
                                      </p:cBhvr>
                                      <p:to>
                                        <p:strVal val="visible"/>
                                      </p:to>
                                    </p:set>
                                    <p:anim calcmode="lin" valueType="num">
                                      <p:cBhvr>
                                        <p:cTn id="35" dur="500" fill="hold"/>
                                        <p:tgtEl>
                                          <p:spTgt spid="13320"/>
                                        </p:tgtEl>
                                        <p:attrNameLst>
                                          <p:attrName>ppt_w</p:attrName>
                                        </p:attrNameLst>
                                      </p:cBhvr>
                                      <p:tavLst>
                                        <p:tav tm="0">
                                          <p:val>
                                            <p:fltVal val="0"/>
                                          </p:val>
                                        </p:tav>
                                        <p:tav tm="100000">
                                          <p:val>
                                            <p:strVal val="#ppt_w"/>
                                          </p:val>
                                        </p:tav>
                                      </p:tavLst>
                                    </p:anim>
                                    <p:anim calcmode="lin" valueType="num">
                                      <p:cBhvr>
                                        <p:cTn id="36" dur="500" fill="hold"/>
                                        <p:tgtEl>
                                          <p:spTgt spid="13320"/>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321"/>
                                        </p:tgtEl>
                                        <p:attrNameLst>
                                          <p:attrName>style.visibility</p:attrName>
                                        </p:attrNameLst>
                                      </p:cBhvr>
                                      <p:to>
                                        <p:strVal val="visible"/>
                                      </p:to>
                                    </p:set>
                                    <p:animEffect transition="in" filter="wipe(left)">
                                      <p:cBhvr>
                                        <p:cTn id="41"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nimBg="1"/>
      <p:bldP spid="13318" grpId="0" autoUpdateAnimBg="0"/>
      <p:bldP spid="13319" grpId="0" animBg="1"/>
      <p:bldP spid="1332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pic>
        <p:nvPicPr>
          <p:cNvPr id="12290" name="Picture 2" descr="著名波兰天文学家哥白尼(1473-15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60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5580063" y="260350"/>
            <a:ext cx="312420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1">
                <a:solidFill>
                  <a:schemeClr val="folHlink"/>
                </a:solidFill>
                <a:latin typeface="华文楷体" panose="02010600040101010101" pitchFamily="2" charset="-122"/>
                <a:ea typeface="华文楷体" panose="02010600040101010101" pitchFamily="2" charset="-122"/>
              </a:rPr>
              <a:t>16</a:t>
            </a:r>
            <a:r>
              <a:rPr lang="zh-CN" altLang="en-US" sz="4000" b="1">
                <a:solidFill>
                  <a:schemeClr val="folHlink"/>
                </a:solidFill>
                <a:latin typeface="华文楷体" panose="02010600040101010101" pitchFamily="2" charset="-122"/>
                <a:ea typeface="华文楷体" panose="02010600040101010101" pitchFamily="2" charset="-122"/>
              </a:rPr>
              <a:t>世纪，波兰天文学家哥白尼根据天文观测的大量资料经过</a:t>
            </a:r>
            <a:r>
              <a:rPr lang="en-US" altLang="zh-CN" sz="4000" b="1">
                <a:solidFill>
                  <a:schemeClr val="folHlink"/>
                </a:solidFill>
                <a:latin typeface="华文楷体" panose="02010600040101010101" pitchFamily="2" charset="-122"/>
                <a:ea typeface="华文楷体" panose="02010600040101010101" pitchFamily="2" charset="-122"/>
              </a:rPr>
              <a:t>40</a:t>
            </a:r>
            <a:r>
              <a:rPr lang="zh-CN" altLang="en-US" sz="4000" b="1">
                <a:solidFill>
                  <a:schemeClr val="folHlink"/>
                </a:solidFill>
                <a:latin typeface="华文楷体" panose="02010600040101010101" pitchFamily="2" charset="-122"/>
                <a:ea typeface="华文楷体" panose="02010600040101010101" pitchFamily="2" charset="-122"/>
              </a:rPr>
              <a:t>多年的天文观测和潜心研究，提出</a:t>
            </a:r>
            <a:r>
              <a:rPr lang="zh-CN" altLang="en-US" sz="4000" b="1">
                <a:solidFill>
                  <a:schemeClr val="folHlink"/>
                </a:solidFill>
                <a:latin typeface="Times New Roman" panose="02020603050405020304" pitchFamily="18" charset="0"/>
                <a:ea typeface="华文楷体" panose="02010600040101010101" pitchFamily="2" charset="-122"/>
              </a:rPr>
              <a:t>“</a:t>
            </a:r>
            <a:r>
              <a:rPr lang="zh-CN" altLang="en-US" sz="4000" b="1">
                <a:solidFill>
                  <a:schemeClr val="folHlink"/>
                </a:solidFill>
                <a:latin typeface="华文楷体" panose="02010600040101010101" pitchFamily="2" charset="-122"/>
                <a:ea typeface="华文楷体" panose="02010600040101010101" pitchFamily="2" charset="-122"/>
              </a:rPr>
              <a:t>日心体系</a:t>
            </a:r>
            <a:r>
              <a:rPr lang="zh-CN" altLang="en-US" sz="4000" b="1">
                <a:solidFill>
                  <a:schemeClr val="folHlink"/>
                </a:solidFill>
                <a:latin typeface="Times New Roman" panose="02020603050405020304" pitchFamily="18" charset="0"/>
                <a:ea typeface="华文楷体" panose="02010600040101010101" pitchFamily="2" charset="-122"/>
              </a:rPr>
              <a:t>”</a:t>
            </a:r>
            <a:r>
              <a:rPr lang="zh-CN" altLang="en-US" sz="4000" b="1">
                <a:solidFill>
                  <a:schemeClr val="folHlink"/>
                </a:solidFill>
                <a:latin typeface="华文楷体" panose="02010600040101010101" pitchFamily="2" charset="-122"/>
                <a:ea typeface="华文楷体" panose="02010600040101010101" pitchFamily="2" charset="-122"/>
              </a:rPr>
              <a:t>宇宙图景</a:t>
            </a:r>
          </a:p>
        </p:txBody>
      </p:sp>
      <p:pic>
        <p:nvPicPr>
          <p:cNvPr id="12292" name="Picture 4" descr="哥白尼的《天体运行论》及其使用过的观测、计算仪器复制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9688"/>
            <a:ext cx="7086600" cy="681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ChangeArrowheads="1"/>
          </p:cNvSpPr>
          <p:nvPr/>
        </p:nvSpPr>
        <p:spPr bwMode="auto">
          <a:xfrm>
            <a:off x="0" y="0"/>
            <a:ext cx="2286000" cy="68580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294" name="Text Box 6"/>
          <p:cNvSpPr txBox="1">
            <a:spLocks noChangeArrowheads="1"/>
          </p:cNvSpPr>
          <p:nvPr/>
        </p:nvSpPr>
        <p:spPr bwMode="auto">
          <a:xfrm>
            <a:off x="0" y="476250"/>
            <a:ext cx="2268538"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a:latin typeface="Times New Roman" panose="02020603050405020304" pitchFamily="18" charset="0"/>
                <a:ea typeface="华文楷体" panose="02010600040101010101" pitchFamily="2" charset="-122"/>
              </a:rPr>
              <a:t>    </a:t>
            </a:r>
            <a:r>
              <a:rPr lang="zh-CN" altLang="en-US" sz="4000" b="1">
                <a:solidFill>
                  <a:schemeClr val="accent2"/>
                </a:solidFill>
                <a:latin typeface="Times New Roman" panose="02020603050405020304" pitchFamily="18" charset="0"/>
                <a:ea typeface="华文楷体" panose="02010600040101010101" pitchFamily="2" charset="-122"/>
              </a:rPr>
              <a:t>哥白尼的</a:t>
            </a:r>
            <a:r>
              <a:rPr lang="en-US" altLang="zh-CN" sz="4000" b="1">
                <a:solidFill>
                  <a:schemeClr val="accent2"/>
                </a:solidFill>
                <a:latin typeface="Times New Roman" panose="02020603050405020304" pitchFamily="18" charset="0"/>
                <a:ea typeface="华文楷体" panose="02010600040101010101" pitchFamily="2" charset="-122"/>
              </a:rPr>
              <a:t>《</a:t>
            </a:r>
            <a:r>
              <a:rPr lang="zh-CN" altLang="en-US" sz="4000" b="1">
                <a:solidFill>
                  <a:schemeClr val="accent2"/>
                </a:solidFill>
                <a:latin typeface="Times New Roman" panose="02020603050405020304" pitchFamily="18" charset="0"/>
                <a:ea typeface="华文楷体" panose="02010600040101010101" pitchFamily="2" charset="-122"/>
              </a:rPr>
              <a:t>天体运行论</a:t>
            </a:r>
            <a:r>
              <a:rPr lang="en-US" altLang="zh-CN" sz="4000" b="1">
                <a:solidFill>
                  <a:schemeClr val="accent2"/>
                </a:solidFill>
                <a:latin typeface="Times New Roman" panose="02020603050405020304" pitchFamily="18" charset="0"/>
                <a:ea typeface="华文楷体" panose="02010600040101010101" pitchFamily="2" charset="-122"/>
              </a:rPr>
              <a:t>》</a:t>
            </a:r>
            <a:r>
              <a:rPr lang="zh-CN" altLang="en-US" sz="4000" b="1">
                <a:solidFill>
                  <a:schemeClr val="accent2"/>
                </a:solidFill>
                <a:latin typeface="Times New Roman" panose="02020603050405020304" pitchFamily="18" charset="0"/>
                <a:ea typeface="华文楷体" panose="02010600040101010101" pitchFamily="2" charset="-122"/>
              </a:rPr>
              <a:t>及其使用过的观测、计算仪器复制品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up)">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dissolve">
                                      <p:cBhvr>
                                        <p:cTn id="12" dur="500"/>
                                        <p:tgtEl>
                                          <p:spTgt spid="122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blinds(vertical)">
                                      <p:cBhvr>
                                        <p:cTn id="17" dur="500"/>
                                        <p:tgtEl>
                                          <p:spTgt spid="12293"/>
                                        </p:tgtEl>
                                      </p:cBhvr>
                                    </p:animEffect>
                                  </p:childTnLst>
                                </p:cTn>
                              </p:par>
                            </p:childTnLst>
                          </p:cTn>
                        </p:par>
                        <p:par>
                          <p:cTn id="18" fill="hold" nodeType="afterGroup">
                            <p:stCondLst>
                              <p:cond delay="500"/>
                            </p:stCondLst>
                            <p:childTnLst>
                              <p:par>
                                <p:cTn id="19" presetID="3" presetClass="entr" presetSubtype="5" fill="hold" nodeType="afterEffect">
                                  <p:stCondLst>
                                    <p:cond delay="0"/>
                                  </p:stCondLst>
                                  <p:childTnLst>
                                    <p:set>
                                      <p:cBhvr>
                                        <p:cTn id="20" dur="1" fill="hold">
                                          <p:stCondLst>
                                            <p:cond delay="0"/>
                                          </p:stCondLst>
                                        </p:cTn>
                                        <p:tgtEl>
                                          <p:spTgt spid="12292"/>
                                        </p:tgtEl>
                                        <p:attrNameLst>
                                          <p:attrName>style.visibility</p:attrName>
                                        </p:attrNameLst>
                                      </p:cBhvr>
                                      <p:to>
                                        <p:strVal val="visible"/>
                                      </p:to>
                                    </p:set>
                                    <p:animEffect transition="in" filter="blinds(vertical)">
                                      <p:cBhvr>
                                        <p:cTn id="21" dur="500"/>
                                        <p:tgtEl>
                                          <p:spTgt spid="12292"/>
                                        </p:tgtEl>
                                      </p:cBhvr>
                                    </p:animEffect>
                                  </p:childTnLst>
                                </p:cTn>
                              </p:par>
                            </p:childTnLst>
                          </p:cTn>
                        </p:par>
                        <p:par>
                          <p:cTn id="22" fill="hold" nodeType="afterGroup">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12294"/>
                                        </p:tgtEl>
                                        <p:attrNameLst>
                                          <p:attrName>style.visibility</p:attrName>
                                        </p:attrNameLst>
                                      </p:cBhvr>
                                      <p:to>
                                        <p:strVal val="visible"/>
                                      </p:to>
                                    </p:set>
                                    <p:animEffect transition="in" filter="wipe(up)">
                                      <p:cBhvr>
                                        <p:cTn id="25"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3" grpId="0" animBg="1"/>
      <p:bldP spid="1229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1"/>
          <p:cNvSpPr txBox="1">
            <a:spLocks noChangeArrowheads="1"/>
          </p:cNvSpPr>
          <p:nvPr/>
        </p:nvSpPr>
        <p:spPr bwMode="auto">
          <a:xfrm>
            <a:off x="684213" y="981075"/>
            <a:ext cx="77755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t>乔尔丹诺</a:t>
            </a:r>
            <a:r>
              <a:rPr lang="en-US" altLang="zh-CN" sz="3200"/>
              <a:t>·</a:t>
            </a:r>
            <a:r>
              <a:rPr lang="zh-CN" altLang="en-US" sz="3200">
                <a:solidFill>
                  <a:srgbClr val="FF0000"/>
                </a:solidFill>
              </a:rPr>
              <a:t>布鲁诺</a:t>
            </a:r>
            <a:endParaRPr lang="en-US" altLang="zh-CN" sz="3200">
              <a:solidFill>
                <a:srgbClr val="FF0000"/>
              </a:solidFill>
            </a:endParaRPr>
          </a:p>
          <a:p>
            <a:pPr eaLnBrk="1" hangingPunct="1"/>
            <a:endParaRPr lang="en-US" altLang="zh-CN" sz="3200">
              <a:solidFill>
                <a:srgbClr val="FF0000"/>
              </a:solidFill>
            </a:endParaRPr>
          </a:p>
          <a:p>
            <a:pPr eaLnBrk="1" hangingPunct="1"/>
            <a:endParaRPr lang="en-US" altLang="zh-CN" sz="3200">
              <a:solidFill>
                <a:srgbClr val="FF0000"/>
              </a:solidFill>
            </a:endParaRPr>
          </a:p>
          <a:p>
            <a:pPr eaLnBrk="1" hangingPunct="1"/>
            <a:r>
              <a:rPr lang="zh-CN" altLang="en-US" sz="3200">
                <a:solidFill>
                  <a:srgbClr val="FF0000"/>
                </a:solidFill>
              </a:rPr>
              <a:t>宣传日心说</a:t>
            </a:r>
          </a:p>
        </p:txBody>
      </p:sp>
      <p:pic>
        <p:nvPicPr>
          <p:cNvPr id="19459"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88913"/>
            <a:ext cx="4749800" cy="631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1"/>
          <p:cNvSpPr txBox="1">
            <a:spLocks noChangeArrowheads="1"/>
          </p:cNvSpPr>
          <p:nvPr/>
        </p:nvSpPr>
        <p:spPr bwMode="auto">
          <a:xfrm>
            <a:off x="684213" y="1484313"/>
            <a:ext cx="23034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t>伽利略</a:t>
            </a:r>
            <a:endParaRPr lang="en-US" altLang="zh-CN" sz="3200"/>
          </a:p>
          <a:p>
            <a:pPr eaLnBrk="1" hangingPunct="1"/>
            <a:endParaRPr lang="zh-CN" altLang="en-US" sz="3200"/>
          </a:p>
        </p:txBody>
      </p:sp>
      <p:pic>
        <p:nvPicPr>
          <p:cNvPr id="20483"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663" y="333375"/>
            <a:ext cx="3987800" cy="594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692150"/>
            <a:ext cx="568642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文本框 2"/>
          <p:cNvSpPr txBox="1">
            <a:spLocks noChangeArrowheads="1"/>
          </p:cNvSpPr>
          <p:nvPr/>
        </p:nvSpPr>
        <p:spPr bwMode="auto">
          <a:xfrm>
            <a:off x="468313" y="1268413"/>
            <a:ext cx="2663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t>第谷</a:t>
            </a:r>
            <a:r>
              <a:rPr lang="en-US" altLang="zh-CN" sz="3200"/>
              <a:t>·</a:t>
            </a:r>
            <a:r>
              <a:rPr lang="zh-CN" altLang="en-US" sz="3200"/>
              <a:t>布拉赫</a:t>
            </a:r>
            <a:endParaRPr lang="en-US" altLang="zh-CN" sz="3200"/>
          </a:p>
          <a:p>
            <a:pPr eaLnBrk="1" hangingPunct="1"/>
            <a:r>
              <a:rPr lang="zh-CN" altLang="en-US" sz="3200"/>
              <a:t>积累了大量的观测数据</a:t>
            </a:r>
          </a:p>
        </p:txBody>
      </p:sp>
    </p:spTree>
  </p:cSld>
  <p:clrMapOvr>
    <a:masterClrMapping/>
  </p:clrMapOvr>
</p:sld>
</file>

<file path=ppt/theme/theme1.xml><?xml version="1.0" encoding="utf-8"?>
<a:theme xmlns:a="http://schemas.openxmlformats.org/drawingml/2006/main" name="练习讲评">
  <a:themeElements>
    <a:clrScheme name="练习讲评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练习讲评">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练习讲评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练习讲评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练习讲评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练习讲评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练习讲评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练习讲评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练习讲评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练习讲评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练习讲评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CDESIGNL</Template>
  <TotalTime>529</TotalTime>
  <Pages>0</Pages>
  <Words>1198</Words>
  <Characters>0</Characters>
  <Application>Microsoft Office PowerPoint</Application>
  <DocSecurity>0</DocSecurity>
  <PresentationFormat>全屏显示(4:3)</PresentationFormat>
  <Lines>0</Lines>
  <Paragraphs>153</Paragraphs>
  <Slides>31</Slides>
  <Notes>0</Notes>
  <HiddenSlides>0</HiddenSlides>
  <MMClips>0</MMClips>
  <ScaleCrop>false</ScaleCrop>
  <HeadingPairs>
    <vt:vector size="8" baseType="variant">
      <vt:variant>
        <vt:lpstr>已用的字体</vt:lpstr>
      </vt:variant>
      <vt:variant>
        <vt:i4>9</vt:i4>
      </vt:variant>
      <vt:variant>
        <vt:lpstr>主题</vt:lpstr>
      </vt:variant>
      <vt:variant>
        <vt:i4>3</vt:i4>
      </vt:variant>
      <vt:variant>
        <vt:lpstr>嵌入 OLE 服务器</vt:lpstr>
      </vt:variant>
      <vt:variant>
        <vt:i4>2</vt:i4>
      </vt:variant>
      <vt:variant>
        <vt:lpstr>幻灯片标题</vt:lpstr>
      </vt:variant>
      <vt:variant>
        <vt:i4>31</vt:i4>
      </vt:variant>
    </vt:vector>
  </HeadingPairs>
  <TitlesOfParts>
    <vt:vector size="45" baseType="lpstr">
      <vt:lpstr>华文楷体</vt:lpstr>
      <vt:lpstr>华文新魏</vt:lpstr>
      <vt:lpstr>宋体</vt:lpstr>
      <vt:lpstr>Arial</vt:lpstr>
      <vt:lpstr>Calibri</vt:lpstr>
      <vt:lpstr>Calibri Light</vt:lpstr>
      <vt:lpstr>Times New Roman</vt:lpstr>
      <vt:lpstr>Verdana</vt:lpstr>
      <vt:lpstr>Wingdings</vt:lpstr>
      <vt:lpstr>练习讲评</vt:lpstr>
      <vt:lpstr>Mountain Top</vt:lpstr>
      <vt:lpstr>回顾</vt:lpstr>
      <vt:lpstr>Bitmap Image</vt:lpstr>
      <vt:lpstr>Equation.DSMT4</vt:lpstr>
      <vt:lpstr>第六章　万有引力定律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结  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宣威五中</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行星的运动</dc:title>
  <dc:subject/>
  <dc:creator>袁申洪</dc:creator>
  <cp:keywords/>
  <dc:description/>
  <cp:lastModifiedBy>肖 媛</cp:lastModifiedBy>
  <cp:revision>25</cp:revision>
  <cp:lastPrinted>1899-12-30T00:00:00Z</cp:lastPrinted>
  <dcterms:created xsi:type="dcterms:W3CDTF">2006-07-04T05:17:07Z</dcterms:created>
  <dcterms:modified xsi:type="dcterms:W3CDTF">2021-12-10T09:12:43Z</dcterms:modified>
  <cp:category/>
</cp:coreProperties>
</file>